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2"/>
  </p:notesMasterIdLst>
  <p:handoutMasterIdLst>
    <p:handoutMasterId r:id="rId53"/>
  </p:handoutMasterIdLst>
  <p:sldIdLst>
    <p:sldId id="315" r:id="rId5"/>
    <p:sldId id="1847" r:id="rId6"/>
    <p:sldId id="806" r:id="rId7"/>
    <p:sldId id="843" r:id="rId8"/>
    <p:sldId id="846" r:id="rId9"/>
    <p:sldId id="850" r:id="rId10"/>
    <p:sldId id="1846" r:id="rId11"/>
    <p:sldId id="848" r:id="rId12"/>
    <p:sldId id="853" r:id="rId13"/>
    <p:sldId id="855" r:id="rId14"/>
    <p:sldId id="852" r:id="rId15"/>
    <p:sldId id="854" r:id="rId16"/>
    <p:sldId id="857" r:id="rId17"/>
    <p:sldId id="858" r:id="rId18"/>
    <p:sldId id="861" r:id="rId19"/>
    <p:sldId id="862" r:id="rId20"/>
    <p:sldId id="856" r:id="rId21"/>
    <p:sldId id="1831" r:id="rId22"/>
    <p:sldId id="1848" r:id="rId23"/>
    <p:sldId id="820" r:id="rId24"/>
    <p:sldId id="851" r:id="rId25"/>
    <p:sldId id="847" r:id="rId26"/>
    <p:sldId id="821" r:id="rId27"/>
    <p:sldId id="822" r:id="rId28"/>
    <p:sldId id="823" r:id="rId29"/>
    <p:sldId id="1849" r:id="rId30"/>
    <p:sldId id="865" r:id="rId31"/>
    <p:sldId id="864" r:id="rId32"/>
    <p:sldId id="866" r:id="rId33"/>
    <p:sldId id="869" r:id="rId34"/>
    <p:sldId id="870" r:id="rId35"/>
    <p:sldId id="868" r:id="rId36"/>
    <p:sldId id="1833" r:id="rId37"/>
    <p:sldId id="872" r:id="rId38"/>
    <p:sldId id="1834" r:id="rId39"/>
    <p:sldId id="1832" r:id="rId40"/>
    <p:sldId id="1850" r:id="rId41"/>
    <p:sldId id="1851" r:id="rId42"/>
    <p:sldId id="859" r:id="rId43"/>
    <p:sldId id="860" r:id="rId44"/>
    <p:sldId id="1852" r:id="rId45"/>
    <p:sldId id="1853" r:id="rId46"/>
    <p:sldId id="1854" r:id="rId47"/>
    <p:sldId id="1855" r:id="rId48"/>
    <p:sldId id="1856" r:id="rId49"/>
    <p:sldId id="1857" r:id="rId50"/>
    <p:sldId id="46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1847"/>
            <p14:sldId id="806"/>
            <p14:sldId id="843"/>
            <p14:sldId id="846"/>
            <p14:sldId id="850"/>
            <p14:sldId id="1846"/>
            <p14:sldId id="848"/>
            <p14:sldId id="853"/>
            <p14:sldId id="855"/>
            <p14:sldId id="852"/>
            <p14:sldId id="854"/>
            <p14:sldId id="857"/>
            <p14:sldId id="858"/>
            <p14:sldId id="861"/>
            <p14:sldId id="862"/>
            <p14:sldId id="856"/>
            <p14:sldId id="1831"/>
            <p14:sldId id="1848"/>
            <p14:sldId id="820"/>
            <p14:sldId id="851"/>
            <p14:sldId id="847"/>
            <p14:sldId id="821"/>
            <p14:sldId id="822"/>
            <p14:sldId id="823"/>
            <p14:sldId id="1849"/>
            <p14:sldId id="865"/>
            <p14:sldId id="864"/>
            <p14:sldId id="866"/>
            <p14:sldId id="869"/>
            <p14:sldId id="870"/>
            <p14:sldId id="868"/>
            <p14:sldId id="1833"/>
            <p14:sldId id="872"/>
            <p14:sldId id="1834"/>
            <p14:sldId id="1832"/>
            <p14:sldId id="1850"/>
            <p14:sldId id="1851"/>
            <p14:sldId id="859"/>
            <p14:sldId id="860"/>
            <p14:sldId id="1852"/>
            <p14:sldId id="1853"/>
            <p14:sldId id="1854"/>
            <p14:sldId id="1855"/>
            <p14:sldId id="1856"/>
            <p14:sldId id="1857"/>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BA090-0AE9-9F8E-40EE-5CC243E7E5EE}" name="Wes Austin" initials="WA" userId="Wes Aust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3F314"/>
    <a:srgbClr val="FF9900"/>
    <a:srgbClr val="00B050"/>
    <a:srgbClr val="007033"/>
    <a:srgbClr val="C00000"/>
    <a:srgbClr val="2E6187"/>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327" autoAdjust="0"/>
  </p:normalViewPr>
  <p:slideViewPr>
    <p:cSldViewPr snapToGrid="0">
      <p:cViewPr varScale="1">
        <p:scale>
          <a:sx n="81" d="100"/>
          <a:sy n="81" d="100"/>
        </p:scale>
        <p:origin x="1692"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es" userId="af0a08d3-450a-44fe-af25-05348afc4137" providerId="ADAL" clId="{E52A19B7-B53F-466B-A8AF-68178719C613}"/>
    <pc:docChg chg="undo custSel addSld modSld modSection">
      <pc:chgData name="Austin, Wes" userId="af0a08d3-450a-44fe-af25-05348afc4137" providerId="ADAL" clId="{E52A19B7-B53F-466B-A8AF-68178719C613}" dt="2023-10-11T17:35:11.815" v="714" actId="20577"/>
      <pc:docMkLst>
        <pc:docMk/>
      </pc:docMkLst>
      <pc:sldChg chg="modSp mod">
        <pc:chgData name="Austin, Wes" userId="af0a08d3-450a-44fe-af25-05348afc4137" providerId="ADAL" clId="{E52A19B7-B53F-466B-A8AF-68178719C613}" dt="2023-10-11T17:35:11.815" v="714" actId="20577"/>
        <pc:sldMkLst>
          <pc:docMk/>
          <pc:sldMk cId="2677161826" sldId="1851"/>
        </pc:sldMkLst>
        <pc:spChg chg="mod">
          <ac:chgData name="Austin, Wes" userId="af0a08d3-450a-44fe-af25-05348afc4137" providerId="ADAL" clId="{E52A19B7-B53F-466B-A8AF-68178719C613}" dt="2023-10-11T17:35:11.815" v="714" actId="20577"/>
          <ac:spMkLst>
            <pc:docMk/>
            <pc:sldMk cId="2677161826" sldId="1851"/>
            <ac:spMk id="3" creationId="{7050ABE8-D54D-C1C5-DE4A-89BE0619D94A}"/>
          </ac:spMkLst>
        </pc:spChg>
      </pc:sldChg>
      <pc:sldChg chg="modSp mod modNotesTx">
        <pc:chgData name="Austin, Wes" userId="af0a08d3-450a-44fe-af25-05348afc4137" providerId="ADAL" clId="{E52A19B7-B53F-466B-A8AF-68178719C613}" dt="2023-10-11T17:33:40.661" v="671" actId="20577"/>
        <pc:sldMkLst>
          <pc:docMk/>
          <pc:sldMk cId="2975934512" sldId="1856"/>
        </pc:sldMkLst>
        <pc:spChg chg="mod">
          <ac:chgData name="Austin, Wes" userId="af0a08d3-450a-44fe-af25-05348afc4137" providerId="ADAL" clId="{E52A19B7-B53F-466B-A8AF-68178719C613}" dt="2023-10-11T17:31:05.601" v="192" actId="20577"/>
          <ac:spMkLst>
            <pc:docMk/>
            <pc:sldMk cId="2975934512" sldId="1856"/>
            <ac:spMk id="2" creationId="{A8DCDD1E-B023-F13D-06F0-43516C60B056}"/>
          </ac:spMkLst>
        </pc:spChg>
      </pc:sldChg>
      <pc:sldChg chg="addSp delSp modSp add mod">
        <pc:chgData name="Austin, Wes" userId="af0a08d3-450a-44fe-af25-05348afc4137" providerId="ADAL" clId="{E52A19B7-B53F-466B-A8AF-68178719C613}" dt="2023-10-11T17:34:50.207" v="706" actId="1076"/>
        <pc:sldMkLst>
          <pc:docMk/>
          <pc:sldMk cId="4051953409" sldId="1857"/>
        </pc:sldMkLst>
        <pc:spChg chg="mod">
          <ac:chgData name="Austin, Wes" userId="af0a08d3-450a-44fe-af25-05348afc4137" providerId="ADAL" clId="{E52A19B7-B53F-466B-A8AF-68178719C613}" dt="2023-10-11T17:34:50.207" v="706" actId="1076"/>
          <ac:spMkLst>
            <pc:docMk/>
            <pc:sldMk cId="4051953409" sldId="1857"/>
            <ac:spMk id="2" creationId="{A8DCDD1E-B023-F13D-06F0-43516C60B056}"/>
          </ac:spMkLst>
        </pc:spChg>
        <pc:picChg chg="del">
          <ac:chgData name="Austin, Wes" userId="af0a08d3-450a-44fe-af25-05348afc4137" providerId="ADAL" clId="{E52A19B7-B53F-466B-A8AF-68178719C613}" dt="2023-10-11T17:34:12.184" v="672" actId="478"/>
          <ac:picMkLst>
            <pc:docMk/>
            <pc:sldMk cId="4051953409" sldId="1857"/>
            <ac:picMk id="4" creationId="{6F3E75C8-5857-026A-3600-FE8C0626C7D1}"/>
          </ac:picMkLst>
        </pc:picChg>
        <pc:picChg chg="add mod">
          <ac:chgData name="Austin, Wes" userId="af0a08d3-450a-44fe-af25-05348afc4137" providerId="ADAL" clId="{E52A19B7-B53F-466B-A8AF-68178719C613}" dt="2023-10-11T17:34:16.558" v="675" actId="14100"/>
          <ac:picMkLst>
            <pc:docMk/>
            <pc:sldMk cId="4051953409" sldId="1857"/>
            <ac:picMk id="6" creationId="{4D57712F-FDBA-8334-4217-461F5A08DA2D}"/>
          </ac:picMkLst>
        </pc:picChg>
        <pc:picChg chg="add mod">
          <ac:chgData name="Austin, Wes" userId="af0a08d3-450a-44fe-af25-05348afc4137" providerId="ADAL" clId="{E52A19B7-B53F-466B-A8AF-68178719C613}" dt="2023-10-11T17:34:40.958" v="681" actId="14100"/>
          <ac:picMkLst>
            <pc:docMk/>
            <pc:sldMk cId="4051953409" sldId="1857"/>
            <ac:picMk id="8" creationId="{B9350257-32B1-1905-49F6-C3225DE9B19C}"/>
          </ac:picMkLst>
        </pc:picChg>
        <pc:picChg chg="del">
          <ac:chgData name="Austin, Wes" userId="af0a08d3-450a-44fe-af25-05348afc4137" providerId="ADAL" clId="{E52A19B7-B53F-466B-A8AF-68178719C613}" dt="2023-10-11T17:34:33.098" v="676" actId="478"/>
          <ac:picMkLst>
            <pc:docMk/>
            <pc:sldMk cId="4051953409" sldId="1857"/>
            <ac:picMk id="10" creationId="{352B13E6-9293-B11B-B0E6-6CA6A28A77B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Baseline Conditions Only</c:v>
                </c:pt>
              </c:strCache>
            </c:strRef>
          </c:tx>
          <c:spPr>
            <a:solidFill>
              <a:schemeClr val="accent6"/>
            </a:solidFill>
            <a:ln>
              <a:noFill/>
            </a:ln>
            <a:effectLst/>
          </c:spPr>
          <c:invertIfNegative val="0"/>
          <c:cat>
            <c:strRef>
              <c:f>Sheet1!$A$2:$A$5</c:f>
              <c:strCache>
                <c:ptCount val="4"/>
                <c:pt idx="0">
                  <c:v>Scope</c:v>
                </c:pt>
                <c:pt idx="1">
                  <c:v>Proximity Analysis</c:v>
                </c:pt>
                <c:pt idx="2">
                  <c:v>Distribution of Emissions, Exposure or Risk</c:v>
                </c:pt>
                <c:pt idx="3">
                  <c:v>Distribution of Health Outcomes</c:v>
                </c:pt>
              </c:strCache>
            </c:strRef>
          </c:cat>
          <c:val>
            <c:numRef>
              <c:f>Sheet1!$B$2:$B$5</c:f>
              <c:numCache>
                <c:formatCode>General</c:formatCode>
                <c:ptCount val="4"/>
                <c:pt idx="0">
                  <c:v>10</c:v>
                </c:pt>
                <c:pt idx="1">
                  <c:v>7</c:v>
                </c:pt>
                <c:pt idx="2">
                  <c:v>2</c:v>
                </c:pt>
                <c:pt idx="3">
                  <c:v>0</c:v>
                </c:pt>
              </c:numCache>
            </c:numRef>
          </c:val>
          <c:extLst>
            <c:ext xmlns:c16="http://schemas.microsoft.com/office/drawing/2014/chart" uri="{C3380CC4-5D6E-409C-BE32-E72D297353CC}">
              <c16:uniqueId val="{00000000-830F-497A-B038-97A2FF3C7AE7}"/>
            </c:ext>
          </c:extLst>
        </c:ser>
        <c:ser>
          <c:idx val="1"/>
          <c:order val="1"/>
          <c:tx>
            <c:strRef>
              <c:f>Sheet1!$C$1</c:f>
              <c:strCache>
                <c:ptCount val="1"/>
                <c:pt idx="0">
                  <c:v>Differentiate Across Regulatory Options</c:v>
                </c:pt>
              </c:strCache>
            </c:strRef>
          </c:tx>
          <c:spPr>
            <a:solidFill>
              <a:schemeClr val="accent5"/>
            </a:solidFill>
            <a:ln>
              <a:noFill/>
            </a:ln>
            <a:effectLst/>
          </c:spPr>
          <c:invertIfNegative val="0"/>
          <c:cat>
            <c:strRef>
              <c:f>Sheet1!$A$2:$A$5</c:f>
              <c:strCache>
                <c:ptCount val="4"/>
                <c:pt idx="0">
                  <c:v>Scope</c:v>
                </c:pt>
                <c:pt idx="1">
                  <c:v>Proximity Analysis</c:v>
                </c:pt>
                <c:pt idx="2">
                  <c:v>Distribution of Emissions, Exposure or Risk</c:v>
                </c:pt>
                <c:pt idx="3">
                  <c:v>Distribution of Health Outcomes</c:v>
                </c:pt>
              </c:strCache>
            </c:strRef>
          </c:cat>
          <c:val>
            <c:numRef>
              <c:f>Sheet1!$C$2:$C$5</c:f>
              <c:numCache>
                <c:formatCode>General</c:formatCode>
                <c:ptCount val="4"/>
                <c:pt idx="0">
                  <c:v>8</c:v>
                </c:pt>
                <c:pt idx="1">
                  <c:v>4</c:v>
                </c:pt>
                <c:pt idx="2">
                  <c:v>7</c:v>
                </c:pt>
                <c:pt idx="3">
                  <c:v>6</c:v>
                </c:pt>
              </c:numCache>
            </c:numRef>
          </c:val>
          <c:extLst>
            <c:ext xmlns:c16="http://schemas.microsoft.com/office/drawing/2014/chart" uri="{C3380CC4-5D6E-409C-BE32-E72D297353CC}">
              <c16:uniqueId val="{00000001-830F-497A-B038-97A2FF3C7AE7}"/>
            </c:ext>
          </c:extLst>
        </c:ser>
        <c:dLbls>
          <c:showLegendKey val="0"/>
          <c:showVal val="0"/>
          <c:showCatName val="0"/>
          <c:showSerName val="0"/>
          <c:showPercent val="0"/>
          <c:showBubbleSize val="0"/>
        </c:dLbls>
        <c:gapWidth val="219"/>
        <c:overlap val="-27"/>
        <c:axId val="1503365679"/>
        <c:axId val="1503366927"/>
        <c:extLst/>
      </c:barChart>
      <c:catAx>
        <c:axId val="15033656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3366927"/>
        <c:crosses val="autoZero"/>
        <c:auto val="1"/>
        <c:lblAlgn val="ctr"/>
        <c:lblOffset val="100"/>
        <c:noMultiLvlLbl val="0"/>
      </c:catAx>
      <c:valAx>
        <c:axId val="1503366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3365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8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D3CD52-96CF-4429-BF32-210DF242394D}" type="doc">
      <dgm:prSet loTypeId="urn:microsoft.com/office/officeart/2005/8/layout/funnel1" loCatId="process" qsTypeId="urn:microsoft.com/office/officeart/2005/8/quickstyle/simple3" qsCatId="simple" csTypeId="urn:microsoft.com/office/officeart/2005/8/colors/accent1_2" csCatId="accent1" phldr="1"/>
      <dgm:spPr/>
      <dgm:t>
        <a:bodyPr/>
        <a:lstStyle/>
        <a:p>
          <a:endParaRPr lang="en-US"/>
        </a:p>
      </dgm:t>
    </dgm:pt>
    <dgm:pt modelId="{6DF9965F-5837-4FB4-9417-E1A1D486DB8D}">
      <dgm:prSet phldrT="[Text]"/>
      <dgm:spPr/>
      <dgm:t>
        <a:bodyPr/>
        <a:lstStyle/>
        <a:p>
          <a:r>
            <a:rPr lang="en-US" dirty="0"/>
            <a:t>Economic Efficiency and Impacts</a:t>
          </a:r>
        </a:p>
      </dgm:t>
    </dgm:pt>
    <dgm:pt modelId="{99398228-8B7E-4281-9691-AC280A4C15B5}" type="parTrans" cxnId="{B07DEB67-9B41-44EE-84B2-FB59B1CFE3A0}">
      <dgm:prSet/>
      <dgm:spPr/>
      <dgm:t>
        <a:bodyPr/>
        <a:lstStyle/>
        <a:p>
          <a:endParaRPr lang="en-US"/>
        </a:p>
      </dgm:t>
    </dgm:pt>
    <dgm:pt modelId="{B3EE9CF3-1184-4B45-A98A-BF120AC4B65D}" type="sibTrans" cxnId="{B07DEB67-9B41-44EE-84B2-FB59B1CFE3A0}">
      <dgm:prSet/>
      <dgm:spPr/>
      <dgm:t>
        <a:bodyPr/>
        <a:lstStyle/>
        <a:p>
          <a:endParaRPr lang="en-US"/>
        </a:p>
      </dgm:t>
    </dgm:pt>
    <dgm:pt modelId="{B04B9035-1204-4837-A6CA-927C36DEEE81}">
      <dgm:prSet phldrT="[Text]"/>
      <dgm:spPr/>
      <dgm:t>
        <a:bodyPr/>
        <a:lstStyle/>
        <a:p>
          <a:r>
            <a:rPr lang="en-US" dirty="0"/>
            <a:t>Environmental Justice, Technical Feasibility, Enforcement</a:t>
          </a:r>
        </a:p>
      </dgm:t>
    </dgm:pt>
    <dgm:pt modelId="{1CCBA0AB-B9EE-4052-AA7D-8F044023B47B}" type="parTrans" cxnId="{5FD9BE42-AA86-4F0F-9F97-484C0AC13DBC}">
      <dgm:prSet/>
      <dgm:spPr/>
      <dgm:t>
        <a:bodyPr/>
        <a:lstStyle/>
        <a:p>
          <a:endParaRPr lang="en-US"/>
        </a:p>
      </dgm:t>
    </dgm:pt>
    <dgm:pt modelId="{3C86F5A1-4295-4979-916C-9E1970C4A1BB}" type="sibTrans" cxnId="{5FD9BE42-AA86-4F0F-9F97-484C0AC13DBC}">
      <dgm:prSet/>
      <dgm:spPr/>
      <dgm:t>
        <a:bodyPr/>
        <a:lstStyle/>
        <a:p>
          <a:endParaRPr lang="en-US"/>
        </a:p>
      </dgm:t>
    </dgm:pt>
    <dgm:pt modelId="{A3CB64DB-6DAA-496B-AD5B-0317BFF2ACF8}">
      <dgm:prSet phldrT="[Text]"/>
      <dgm:spPr/>
      <dgm:t>
        <a:bodyPr/>
        <a:lstStyle/>
        <a:p>
          <a:endParaRPr lang="en-US"/>
        </a:p>
      </dgm:t>
    </dgm:pt>
    <dgm:pt modelId="{E85C3851-3ED9-4A78-B0C8-357B2A973145}" type="parTrans" cxnId="{257FBFEE-C86E-4310-B06C-853BFE1992D6}">
      <dgm:prSet/>
      <dgm:spPr/>
      <dgm:t>
        <a:bodyPr/>
        <a:lstStyle/>
        <a:p>
          <a:endParaRPr lang="en-US"/>
        </a:p>
      </dgm:t>
    </dgm:pt>
    <dgm:pt modelId="{30176031-13F4-4603-95F6-A4AED4A6C744}" type="sibTrans" cxnId="{257FBFEE-C86E-4310-B06C-853BFE1992D6}">
      <dgm:prSet/>
      <dgm:spPr/>
      <dgm:t>
        <a:bodyPr/>
        <a:lstStyle/>
        <a:p>
          <a:endParaRPr lang="en-US"/>
        </a:p>
      </dgm:t>
    </dgm:pt>
    <dgm:pt modelId="{CD0A6977-B673-4F72-8512-41C048A2B68F}">
      <dgm:prSet phldrT="[Text]"/>
      <dgm:spPr/>
      <dgm:t>
        <a:bodyPr/>
        <a:lstStyle/>
        <a:p>
          <a:endParaRPr lang="en-US"/>
        </a:p>
      </dgm:t>
    </dgm:pt>
    <dgm:pt modelId="{DCA25FF9-8C92-4D56-A0DC-9E77D64D5F33}" type="parTrans" cxnId="{0603D153-DF92-4110-A3C9-7D1117D93774}">
      <dgm:prSet/>
      <dgm:spPr/>
      <dgm:t>
        <a:bodyPr/>
        <a:lstStyle/>
        <a:p>
          <a:endParaRPr lang="en-US"/>
        </a:p>
      </dgm:t>
    </dgm:pt>
    <dgm:pt modelId="{AACE786F-BCA0-4E1C-B4DA-0D9F08EFEB78}" type="sibTrans" cxnId="{0603D153-DF92-4110-A3C9-7D1117D93774}">
      <dgm:prSet/>
      <dgm:spPr/>
      <dgm:t>
        <a:bodyPr/>
        <a:lstStyle/>
        <a:p>
          <a:endParaRPr lang="en-US"/>
        </a:p>
      </dgm:t>
    </dgm:pt>
    <dgm:pt modelId="{F737F68F-4FAF-4F73-A965-E873EEDEBAD2}">
      <dgm:prSet phldrT="[Text]"/>
      <dgm:spPr/>
      <dgm:t>
        <a:bodyPr/>
        <a:lstStyle/>
        <a:p>
          <a:endParaRPr lang="en-US"/>
        </a:p>
      </dgm:t>
    </dgm:pt>
    <dgm:pt modelId="{BDBD385A-7829-4FB5-BC82-5D73379F2F46}" type="parTrans" cxnId="{51687C90-530E-4F8C-ACD9-AE338A436A12}">
      <dgm:prSet/>
      <dgm:spPr/>
      <dgm:t>
        <a:bodyPr/>
        <a:lstStyle/>
        <a:p>
          <a:endParaRPr lang="en-US"/>
        </a:p>
      </dgm:t>
    </dgm:pt>
    <dgm:pt modelId="{D03216A8-DBB2-45E8-86CB-17624747B6F0}" type="sibTrans" cxnId="{51687C90-530E-4F8C-ACD9-AE338A436A12}">
      <dgm:prSet/>
      <dgm:spPr/>
      <dgm:t>
        <a:bodyPr/>
        <a:lstStyle/>
        <a:p>
          <a:endParaRPr lang="en-US"/>
        </a:p>
      </dgm:t>
    </dgm:pt>
    <dgm:pt modelId="{4B4BE328-09D9-461F-8789-A9F29CD397B1}">
      <dgm:prSet phldrT="[Text]"/>
      <dgm:spPr/>
      <dgm:t>
        <a:bodyPr/>
        <a:lstStyle/>
        <a:p>
          <a:endParaRPr lang="en-US"/>
        </a:p>
      </dgm:t>
    </dgm:pt>
    <dgm:pt modelId="{8C7CF1D4-2D05-4982-B1BD-61EC104E89CE}" type="parTrans" cxnId="{9BDF2842-EE38-403C-BA65-0B511ED7E88A}">
      <dgm:prSet/>
      <dgm:spPr/>
      <dgm:t>
        <a:bodyPr/>
        <a:lstStyle/>
        <a:p>
          <a:endParaRPr lang="en-US"/>
        </a:p>
      </dgm:t>
    </dgm:pt>
    <dgm:pt modelId="{9A6F7617-A2C5-4638-8B69-A26413CE6329}" type="sibTrans" cxnId="{9BDF2842-EE38-403C-BA65-0B511ED7E88A}">
      <dgm:prSet/>
      <dgm:spPr/>
      <dgm:t>
        <a:bodyPr/>
        <a:lstStyle/>
        <a:p>
          <a:endParaRPr lang="en-US"/>
        </a:p>
      </dgm:t>
    </dgm:pt>
    <dgm:pt modelId="{69B7DE08-8F22-4A25-BC7C-E99D28250349}">
      <dgm:prSet phldrT="[Text]" custLinFactNeighborX="-4183" custLinFactNeighborY="-7679"/>
      <dgm:spPr/>
      <dgm:t>
        <a:bodyPr/>
        <a:lstStyle/>
        <a:p>
          <a:endParaRPr lang="en-US" dirty="0"/>
        </a:p>
      </dgm:t>
    </dgm:pt>
    <dgm:pt modelId="{8BC5D147-2BE9-4C9D-A84B-9FE535668720}" type="parTrans" cxnId="{4514ED91-A4C4-4204-8756-125DF6CB4063}">
      <dgm:prSet/>
      <dgm:spPr/>
      <dgm:t>
        <a:bodyPr/>
        <a:lstStyle/>
        <a:p>
          <a:endParaRPr lang="en-US"/>
        </a:p>
      </dgm:t>
    </dgm:pt>
    <dgm:pt modelId="{99206325-FC92-467C-8410-46F8E920D2C0}" type="sibTrans" cxnId="{4514ED91-A4C4-4204-8756-125DF6CB4063}">
      <dgm:prSet/>
      <dgm:spPr/>
      <dgm:t>
        <a:bodyPr/>
        <a:lstStyle/>
        <a:p>
          <a:endParaRPr lang="en-US"/>
        </a:p>
      </dgm:t>
    </dgm:pt>
    <dgm:pt modelId="{5C664F34-76F1-4792-ADDC-DB1A4DA2E0CD}">
      <dgm:prSet phldrT="[Text]" custLinFactNeighborX="-4183" custLinFactNeighborY="-7679"/>
      <dgm:spPr/>
      <dgm:t>
        <a:bodyPr/>
        <a:lstStyle/>
        <a:p>
          <a:endParaRPr lang="en-US" dirty="0"/>
        </a:p>
      </dgm:t>
    </dgm:pt>
    <dgm:pt modelId="{B57F7146-ECB7-40CB-9F02-2CA811D0E8FB}" type="parTrans" cxnId="{E5AE1724-A0E2-4A20-8467-9C54A09BC8AC}">
      <dgm:prSet/>
      <dgm:spPr/>
      <dgm:t>
        <a:bodyPr/>
        <a:lstStyle/>
        <a:p>
          <a:endParaRPr lang="en-US"/>
        </a:p>
      </dgm:t>
    </dgm:pt>
    <dgm:pt modelId="{573C31B6-83D5-4D3B-A44D-021AAB3269AD}" type="sibTrans" cxnId="{E5AE1724-A0E2-4A20-8467-9C54A09BC8AC}">
      <dgm:prSet/>
      <dgm:spPr/>
      <dgm:t>
        <a:bodyPr/>
        <a:lstStyle/>
        <a:p>
          <a:endParaRPr lang="en-US"/>
        </a:p>
      </dgm:t>
    </dgm:pt>
    <dgm:pt modelId="{68301A29-E91E-473D-BD30-6417DDAD9073}">
      <dgm:prSet phldrT="[Text]"/>
      <dgm:spPr/>
      <dgm:t>
        <a:bodyPr/>
        <a:lstStyle/>
        <a:p>
          <a:r>
            <a:rPr lang="en-US" dirty="0"/>
            <a:t>Political, Institutional,  and Statutory </a:t>
          </a:r>
        </a:p>
      </dgm:t>
    </dgm:pt>
    <dgm:pt modelId="{42A76F44-EE55-440B-84BE-C663FD68D9D7}" type="parTrans" cxnId="{CE131D1B-D7EB-4319-A6F0-EE9177E898D9}">
      <dgm:prSet/>
      <dgm:spPr/>
      <dgm:t>
        <a:bodyPr/>
        <a:lstStyle/>
        <a:p>
          <a:endParaRPr lang="en-US"/>
        </a:p>
      </dgm:t>
    </dgm:pt>
    <dgm:pt modelId="{E9E2349F-04D1-461F-8D6F-839F2E5BBCA2}" type="sibTrans" cxnId="{CE131D1B-D7EB-4319-A6F0-EE9177E898D9}">
      <dgm:prSet/>
      <dgm:spPr/>
      <dgm:t>
        <a:bodyPr/>
        <a:lstStyle/>
        <a:p>
          <a:endParaRPr lang="en-US"/>
        </a:p>
      </dgm:t>
    </dgm:pt>
    <dgm:pt modelId="{DDD0583F-6B0C-429C-9A1B-7FC5B35D10D5}">
      <dgm:prSet phldrT="[Text]" custT="1"/>
      <dgm:spPr/>
      <dgm:t>
        <a:bodyPr/>
        <a:lstStyle/>
        <a:p>
          <a:r>
            <a:rPr lang="en-US" sz="2100" dirty="0"/>
            <a:t>Preferred Alternative(s)</a:t>
          </a:r>
        </a:p>
      </dgm:t>
    </dgm:pt>
    <dgm:pt modelId="{60103A0C-19C4-4104-BD8A-76ED0A1DA700}" type="sibTrans" cxnId="{083D0321-F176-4D8E-817D-7FB22B2CCFE2}">
      <dgm:prSet/>
      <dgm:spPr/>
      <dgm:t>
        <a:bodyPr/>
        <a:lstStyle/>
        <a:p>
          <a:endParaRPr lang="en-US"/>
        </a:p>
      </dgm:t>
    </dgm:pt>
    <dgm:pt modelId="{19349A6D-916F-4AF6-A41F-2AEC0029AAB3}" type="parTrans" cxnId="{083D0321-F176-4D8E-817D-7FB22B2CCFE2}">
      <dgm:prSet/>
      <dgm:spPr/>
      <dgm:t>
        <a:bodyPr/>
        <a:lstStyle/>
        <a:p>
          <a:endParaRPr lang="en-US"/>
        </a:p>
      </dgm:t>
    </dgm:pt>
    <dgm:pt modelId="{A3C05CCE-1758-4AE4-ADC4-A075AA5065C4}" type="pres">
      <dgm:prSet presAssocID="{58D3CD52-96CF-4429-BF32-210DF242394D}" presName="Name0" presStyleCnt="0">
        <dgm:presLayoutVars>
          <dgm:chMax val="4"/>
          <dgm:resizeHandles val="exact"/>
        </dgm:presLayoutVars>
      </dgm:prSet>
      <dgm:spPr/>
    </dgm:pt>
    <dgm:pt modelId="{751CDF05-D183-4317-9BDF-E10469CB36A7}" type="pres">
      <dgm:prSet presAssocID="{58D3CD52-96CF-4429-BF32-210DF242394D}" presName="ellipse" presStyleLbl="trBgShp" presStyleIdx="0" presStyleCnt="1" custScaleY="141485"/>
      <dgm:spPr/>
    </dgm:pt>
    <dgm:pt modelId="{69E660FA-9FA5-4158-A9BC-73C027EF703E}" type="pres">
      <dgm:prSet presAssocID="{58D3CD52-96CF-4429-BF32-210DF242394D}" presName="arrow1" presStyleLbl="fgShp" presStyleIdx="0" presStyleCnt="1" custLinFactNeighborX="1388" custLinFactNeighborY="34598"/>
      <dgm:spPr/>
    </dgm:pt>
    <dgm:pt modelId="{43C6E345-FC01-4B3A-89CA-C9A5B0184788}" type="pres">
      <dgm:prSet presAssocID="{58D3CD52-96CF-4429-BF32-210DF242394D}" presName="rectangle" presStyleLbl="revTx" presStyleIdx="0" presStyleCnt="1" custScaleY="58032" custLinFactNeighborX="-3483" custLinFactNeighborY="12122">
        <dgm:presLayoutVars>
          <dgm:bulletEnabled val="1"/>
        </dgm:presLayoutVars>
      </dgm:prSet>
      <dgm:spPr/>
    </dgm:pt>
    <dgm:pt modelId="{C15F0C80-2108-4E6B-B5FF-CA57615270F7}" type="pres">
      <dgm:prSet presAssocID="{68301A29-E91E-473D-BD30-6417DDAD9073}" presName="item1" presStyleLbl="node1" presStyleIdx="0" presStyleCnt="3">
        <dgm:presLayoutVars>
          <dgm:bulletEnabled val="1"/>
        </dgm:presLayoutVars>
      </dgm:prSet>
      <dgm:spPr/>
    </dgm:pt>
    <dgm:pt modelId="{867BB3AD-A504-49B1-A75B-67469B89C420}" type="pres">
      <dgm:prSet presAssocID="{B04B9035-1204-4837-A6CA-927C36DEEE81}" presName="item2" presStyleLbl="node1" presStyleIdx="1" presStyleCnt="3">
        <dgm:presLayoutVars>
          <dgm:bulletEnabled val="1"/>
        </dgm:presLayoutVars>
      </dgm:prSet>
      <dgm:spPr/>
    </dgm:pt>
    <dgm:pt modelId="{5576908C-E250-4047-B246-07BD6F0836F3}" type="pres">
      <dgm:prSet presAssocID="{DDD0583F-6B0C-429C-9A1B-7FC5B35D10D5}" presName="item3" presStyleLbl="node1" presStyleIdx="2" presStyleCnt="3">
        <dgm:presLayoutVars>
          <dgm:bulletEnabled val="1"/>
        </dgm:presLayoutVars>
      </dgm:prSet>
      <dgm:spPr/>
    </dgm:pt>
    <dgm:pt modelId="{F2F0FC74-476C-487D-817B-175072FF7424}" type="pres">
      <dgm:prSet presAssocID="{58D3CD52-96CF-4429-BF32-210DF242394D}" presName="funnel" presStyleLbl="trAlignAcc1" presStyleIdx="0" presStyleCnt="1" custScaleY="111497" custLinFactNeighborX="-937" custLinFactNeighborY="-2853"/>
      <dgm:spPr/>
    </dgm:pt>
  </dgm:ptLst>
  <dgm:cxnLst>
    <dgm:cxn modelId="{EBC42C04-6EC7-4D75-AFE9-AC74EFDABE5E}" type="presOf" srcId="{68301A29-E91E-473D-BD30-6417DDAD9073}" destId="{867BB3AD-A504-49B1-A75B-67469B89C420}" srcOrd="0" destOrd="0" presId="urn:microsoft.com/office/officeart/2005/8/layout/funnel1"/>
    <dgm:cxn modelId="{CE131D1B-D7EB-4319-A6F0-EE9177E898D9}" srcId="{58D3CD52-96CF-4429-BF32-210DF242394D}" destId="{68301A29-E91E-473D-BD30-6417DDAD9073}" srcOrd="1" destOrd="0" parTransId="{42A76F44-EE55-440B-84BE-C663FD68D9D7}" sibTransId="{E9E2349F-04D1-461F-8D6F-839F2E5BBCA2}"/>
    <dgm:cxn modelId="{083D0321-F176-4D8E-817D-7FB22B2CCFE2}" srcId="{58D3CD52-96CF-4429-BF32-210DF242394D}" destId="{DDD0583F-6B0C-429C-9A1B-7FC5B35D10D5}" srcOrd="3" destOrd="0" parTransId="{19349A6D-916F-4AF6-A41F-2AEC0029AAB3}" sibTransId="{60103A0C-19C4-4104-BD8A-76ED0A1DA700}"/>
    <dgm:cxn modelId="{E5AE1724-A0E2-4A20-8467-9C54A09BC8AC}" srcId="{58D3CD52-96CF-4429-BF32-210DF242394D}" destId="{5C664F34-76F1-4792-ADDC-DB1A4DA2E0CD}" srcOrd="9" destOrd="0" parTransId="{B57F7146-ECB7-40CB-9F02-2CA811D0E8FB}" sibTransId="{573C31B6-83D5-4D3B-A44D-021AAB3269AD}"/>
    <dgm:cxn modelId="{D30D3D2B-4894-44F2-8FE5-7F5BBCE41190}" type="presOf" srcId="{DDD0583F-6B0C-429C-9A1B-7FC5B35D10D5}" destId="{43C6E345-FC01-4B3A-89CA-C9A5B0184788}" srcOrd="0" destOrd="0" presId="urn:microsoft.com/office/officeart/2005/8/layout/funnel1"/>
    <dgm:cxn modelId="{9BDF2842-EE38-403C-BA65-0B511ED7E88A}" srcId="{58D3CD52-96CF-4429-BF32-210DF242394D}" destId="{4B4BE328-09D9-461F-8789-A9F29CD397B1}" srcOrd="7" destOrd="0" parTransId="{8C7CF1D4-2D05-4982-B1BD-61EC104E89CE}" sibTransId="{9A6F7617-A2C5-4638-8B69-A26413CE6329}"/>
    <dgm:cxn modelId="{5FD9BE42-AA86-4F0F-9F97-484C0AC13DBC}" srcId="{58D3CD52-96CF-4429-BF32-210DF242394D}" destId="{B04B9035-1204-4837-A6CA-927C36DEEE81}" srcOrd="2" destOrd="0" parTransId="{1CCBA0AB-B9EE-4052-AA7D-8F044023B47B}" sibTransId="{3C86F5A1-4295-4979-916C-9E1970C4A1BB}"/>
    <dgm:cxn modelId="{B07DEB67-9B41-44EE-84B2-FB59B1CFE3A0}" srcId="{58D3CD52-96CF-4429-BF32-210DF242394D}" destId="{6DF9965F-5837-4FB4-9417-E1A1D486DB8D}" srcOrd="0" destOrd="0" parTransId="{99398228-8B7E-4281-9691-AC280A4C15B5}" sibTransId="{B3EE9CF3-1184-4B45-A98A-BF120AC4B65D}"/>
    <dgm:cxn modelId="{0603D153-DF92-4110-A3C9-7D1117D93774}" srcId="{58D3CD52-96CF-4429-BF32-210DF242394D}" destId="{CD0A6977-B673-4F72-8512-41C048A2B68F}" srcOrd="5" destOrd="0" parTransId="{DCA25FF9-8C92-4D56-A0DC-9E77D64D5F33}" sibTransId="{AACE786F-BCA0-4E1C-B4DA-0D9F08EFEB78}"/>
    <dgm:cxn modelId="{51687C90-530E-4F8C-ACD9-AE338A436A12}" srcId="{58D3CD52-96CF-4429-BF32-210DF242394D}" destId="{F737F68F-4FAF-4F73-A965-E873EEDEBAD2}" srcOrd="6" destOrd="0" parTransId="{BDBD385A-7829-4FB5-BC82-5D73379F2F46}" sibTransId="{D03216A8-DBB2-45E8-86CB-17624747B6F0}"/>
    <dgm:cxn modelId="{1B3CEC90-91E8-46B8-A204-77A46C16E77A}" type="presOf" srcId="{58D3CD52-96CF-4429-BF32-210DF242394D}" destId="{A3C05CCE-1758-4AE4-ADC4-A075AA5065C4}" srcOrd="0" destOrd="0" presId="urn:microsoft.com/office/officeart/2005/8/layout/funnel1"/>
    <dgm:cxn modelId="{4514ED91-A4C4-4204-8756-125DF6CB4063}" srcId="{58D3CD52-96CF-4429-BF32-210DF242394D}" destId="{69B7DE08-8F22-4A25-BC7C-E99D28250349}" srcOrd="8" destOrd="0" parTransId="{8BC5D147-2BE9-4C9D-A84B-9FE535668720}" sibTransId="{99206325-FC92-467C-8410-46F8E920D2C0}"/>
    <dgm:cxn modelId="{5A3F1EC2-0792-4785-917C-9D397DD895CC}" type="presOf" srcId="{B04B9035-1204-4837-A6CA-927C36DEEE81}" destId="{C15F0C80-2108-4E6B-B5FF-CA57615270F7}" srcOrd="0" destOrd="0" presId="urn:microsoft.com/office/officeart/2005/8/layout/funnel1"/>
    <dgm:cxn modelId="{257FBFEE-C86E-4310-B06C-853BFE1992D6}" srcId="{58D3CD52-96CF-4429-BF32-210DF242394D}" destId="{A3CB64DB-6DAA-496B-AD5B-0317BFF2ACF8}" srcOrd="4" destOrd="0" parTransId="{E85C3851-3ED9-4A78-B0C8-357B2A973145}" sibTransId="{30176031-13F4-4603-95F6-A4AED4A6C744}"/>
    <dgm:cxn modelId="{4425C1FE-8303-4848-B6DD-C96D18C4C61D}" type="presOf" srcId="{6DF9965F-5837-4FB4-9417-E1A1D486DB8D}" destId="{5576908C-E250-4047-B246-07BD6F0836F3}" srcOrd="0" destOrd="0" presId="urn:microsoft.com/office/officeart/2005/8/layout/funnel1"/>
    <dgm:cxn modelId="{8D019F3D-0F90-4B92-8178-027318B8A937}" type="presParOf" srcId="{A3C05CCE-1758-4AE4-ADC4-A075AA5065C4}" destId="{751CDF05-D183-4317-9BDF-E10469CB36A7}" srcOrd="0" destOrd="0" presId="urn:microsoft.com/office/officeart/2005/8/layout/funnel1"/>
    <dgm:cxn modelId="{EC1E0A6B-9E19-47BE-859A-ED61AB6EAF30}" type="presParOf" srcId="{A3C05CCE-1758-4AE4-ADC4-A075AA5065C4}" destId="{69E660FA-9FA5-4158-A9BC-73C027EF703E}" srcOrd="1" destOrd="0" presId="urn:microsoft.com/office/officeart/2005/8/layout/funnel1"/>
    <dgm:cxn modelId="{7BAC99A4-11D8-49FE-8293-0C3256CE6455}" type="presParOf" srcId="{A3C05CCE-1758-4AE4-ADC4-A075AA5065C4}" destId="{43C6E345-FC01-4B3A-89CA-C9A5B0184788}" srcOrd="2" destOrd="0" presId="urn:microsoft.com/office/officeart/2005/8/layout/funnel1"/>
    <dgm:cxn modelId="{D2B8B8F8-22F9-4E8F-8119-2AA10E3D29A4}" type="presParOf" srcId="{A3C05CCE-1758-4AE4-ADC4-A075AA5065C4}" destId="{C15F0C80-2108-4E6B-B5FF-CA57615270F7}" srcOrd="3" destOrd="0" presId="urn:microsoft.com/office/officeart/2005/8/layout/funnel1"/>
    <dgm:cxn modelId="{C4C69341-170D-485B-86F9-22EE094F58E7}" type="presParOf" srcId="{A3C05CCE-1758-4AE4-ADC4-A075AA5065C4}" destId="{867BB3AD-A504-49B1-A75B-67469B89C420}" srcOrd="4" destOrd="0" presId="urn:microsoft.com/office/officeart/2005/8/layout/funnel1"/>
    <dgm:cxn modelId="{B49DF9D9-8057-4338-A359-2A76D9B583D8}" type="presParOf" srcId="{A3C05CCE-1758-4AE4-ADC4-A075AA5065C4}" destId="{5576908C-E250-4047-B246-07BD6F0836F3}" srcOrd="5" destOrd="0" presId="urn:microsoft.com/office/officeart/2005/8/layout/funnel1"/>
    <dgm:cxn modelId="{FF2EC04E-9A19-44B5-909D-EF7064301E7B}" type="presParOf" srcId="{A3C05CCE-1758-4AE4-ADC4-A075AA5065C4}" destId="{F2F0FC74-476C-487D-817B-175072FF7424}"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CDF05-D183-4317-9BDF-E10469CB36A7}">
      <dsp:nvSpPr>
        <dsp:cNvPr id="0" name=""/>
        <dsp:cNvSpPr/>
      </dsp:nvSpPr>
      <dsp:spPr>
        <a:xfrm>
          <a:off x="1037804" y="309973"/>
          <a:ext cx="3792543" cy="186349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660FA-9FA5-4158-A9BC-73C027EF703E}">
      <dsp:nvSpPr>
        <dsp:cNvPr id="0" name=""/>
        <dsp:cNvSpPr/>
      </dsp:nvSpPr>
      <dsp:spPr>
        <a:xfrm>
          <a:off x="2582663" y="3971052"/>
          <a:ext cx="734989" cy="470393"/>
        </a:xfrm>
        <a:prstGeom prst="downArrow">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43C6E345-FC01-4B3A-89CA-C9A5B0184788}">
      <dsp:nvSpPr>
        <dsp:cNvPr id="0" name=""/>
        <dsp:cNvSpPr/>
      </dsp:nvSpPr>
      <dsp:spPr>
        <a:xfrm>
          <a:off x="1053104" y="4476610"/>
          <a:ext cx="3527947"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Preferred Alternative(s)</a:t>
          </a:r>
        </a:p>
      </dsp:txBody>
      <dsp:txXfrm>
        <a:off x="1053104" y="4476610"/>
        <a:ext cx="3527947" cy="511834"/>
      </dsp:txXfrm>
    </dsp:sp>
    <dsp:sp modelId="{C15F0C80-2108-4E6B-B5FF-CA57615270F7}">
      <dsp:nvSpPr>
        <dsp:cNvPr id="0" name=""/>
        <dsp:cNvSpPr/>
      </dsp:nvSpPr>
      <dsp:spPr>
        <a:xfrm>
          <a:off x="2416644" y="2001996"/>
          <a:ext cx="1322980" cy="13229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Environmental Justice, Technical Feasibility, Enforcement</a:t>
          </a:r>
        </a:p>
      </dsp:txBody>
      <dsp:txXfrm>
        <a:off x="2610390" y="2195742"/>
        <a:ext cx="935488" cy="935488"/>
      </dsp:txXfrm>
    </dsp:sp>
    <dsp:sp modelId="{867BB3AD-A504-49B1-A75B-67469B89C420}">
      <dsp:nvSpPr>
        <dsp:cNvPr id="0" name=""/>
        <dsp:cNvSpPr/>
      </dsp:nvSpPr>
      <dsp:spPr>
        <a:xfrm>
          <a:off x="1469978" y="1009467"/>
          <a:ext cx="1322980" cy="13229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Political, Institutional,  and Statutory </a:t>
          </a:r>
        </a:p>
      </dsp:txBody>
      <dsp:txXfrm>
        <a:off x="1663724" y="1203213"/>
        <a:ext cx="935488" cy="935488"/>
      </dsp:txXfrm>
    </dsp:sp>
    <dsp:sp modelId="{5576908C-E250-4047-B246-07BD6F0836F3}">
      <dsp:nvSpPr>
        <dsp:cNvPr id="0" name=""/>
        <dsp:cNvSpPr/>
      </dsp:nvSpPr>
      <dsp:spPr>
        <a:xfrm>
          <a:off x="2822358" y="689599"/>
          <a:ext cx="1322980" cy="132298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Economic Efficiency and Impacts</a:t>
          </a:r>
        </a:p>
      </dsp:txBody>
      <dsp:txXfrm>
        <a:off x="3016104" y="883345"/>
        <a:ext cx="935488" cy="935488"/>
      </dsp:txXfrm>
    </dsp:sp>
    <dsp:sp modelId="{F2F0FC74-476C-487D-817B-175072FF7424}">
      <dsp:nvSpPr>
        <dsp:cNvPr id="0" name=""/>
        <dsp:cNvSpPr/>
      </dsp:nvSpPr>
      <dsp:spPr>
        <a:xfrm>
          <a:off x="843420" y="138249"/>
          <a:ext cx="4115939" cy="367131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13A625-3A15-ACBE-8CBF-C2AAD8D30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433B-45C8-E9C7-266E-286ED8395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7ABB0A-9B4A-4429-BD7A-E953AD02331E}" type="datetimeFigureOut">
              <a:rPr lang="en-US" smtClean="0"/>
              <a:t>10/11/2023</a:t>
            </a:fld>
            <a:endParaRPr lang="en-US"/>
          </a:p>
        </p:txBody>
      </p:sp>
      <p:sp>
        <p:nvSpPr>
          <p:cNvPr id="4" name="Footer Placeholder 3">
            <a:extLst>
              <a:ext uri="{FF2B5EF4-FFF2-40B4-BE49-F238E27FC236}">
                <a16:creationId xmlns:a16="http://schemas.microsoft.com/office/drawing/2014/main" id="{C69F3DAF-81C5-73CC-EF32-22C2A157AA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F4091C-2588-55AB-A9AC-84519A4CDA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104628-7E14-4689-A0F7-5C5F1B1FCBEF}" type="slidenum">
              <a:rPr lang="en-US" smtClean="0"/>
              <a:t>‹#›</a:t>
            </a:fld>
            <a:endParaRPr lang="en-US"/>
          </a:p>
        </p:txBody>
      </p:sp>
    </p:spTree>
    <p:extLst>
      <p:ext uri="{BB962C8B-B14F-4D97-AF65-F5344CB8AC3E}">
        <p14:creationId xmlns:p14="http://schemas.microsoft.com/office/powerpoint/2010/main" val="3795434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90671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4057354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949465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198742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2280838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42710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F7D8E-C4E9-41D7-A2A0-9492A357F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89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3396791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298 TSDFs, or 49% of those examined, are within 0.25 miles of the boundary of their host tracts, while 433, or 71%, are within 0.5 miles</a:t>
            </a:r>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3555938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1286325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320025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39679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34918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617557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3197643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67955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1460101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4092842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471846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3564175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336403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841574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2141454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3726817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3420476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41</a:t>
            </a:fld>
            <a:endParaRPr lang="en-US"/>
          </a:p>
        </p:txBody>
      </p:sp>
    </p:spTree>
    <p:extLst>
      <p:ext uri="{BB962C8B-B14F-4D97-AF65-F5344CB8AC3E}">
        <p14:creationId xmlns:p14="http://schemas.microsoft.com/office/powerpoint/2010/main" val="1736324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42</a:t>
            </a:fld>
            <a:endParaRPr lang="en-US"/>
          </a:p>
        </p:txBody>
      </p:sp>
    </p:spTree>
    <p:extLst>
      <p:ext uri="{BB962C8B-B14F-4D97-AF65-F5344CB8AC3E}">
        <p14:creationId xmlns:p14="http://schemas.microsoft.com/office/powerpoint/2010/main" val="3582377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43</a:t>
            </a:fld>
            <a:endParaRPr lang="en-US"/>
          </a:p>
        </p:txBody>
      </p:sp>
    </p:spTree>
    <p:extLst>
      <p:ext uri="{BB962C8B-B14F-4D97-AF65-F5344CB8AC3E}">
        <p14:creationId xmlns:p14="http://schemas.microsoft.com/office/powerpoint/2010/main" val="1539987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44</a:t>
            </a:fld>
            <a:endParaRPr lang="en-US"/>
          </a:p>
        </p:txBody>
      </p:sp>
    </p:spTree>
    <p:extLst>
      <p:ext uri="{BB962C8B-B14F-4D97-AF65-F5344CB8AC3E}">
        <p14:creationId xmlns:p14="http://schemas.microsoft.com/office/powerpoint/2010/main" val="1018912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curious, all values on the x and y axis are normalized to be between 0 and 1. </a:t>
            </a:r>
          </a:p>
          <a:p>
            <a:endParaRPr lang="en-US" dirty="0"/>
          </a:p>
          <a:p>
            <a:r>
              <a:rPr lang="en-US" dirty="0"/>
              <a:t>Normalizing a variable x requires manipulating all values to be (x – min(x)) / (max(x) – min(x)). In words, the minimum value is subtracted from the observation, and then this term is divided by the range of the variable.  To normalize values to be 0-100, just multiply the whole term by 100. </a:t>
            </a:r>
          </a:p>
        </p:txBody>
      </p:sp>
      <p:sp>
        <p:nvSpPr>
          <p:cNvPr id="4" name="Slide Number Placeholder 3"/>
          <p:cNvSpPr>
            <a:spLocks noGrp="1"/>
          </p:cNvSpPr>
          <p:nvPr>
            <p:ph type="sldNum" sz="quarter" idx="10"/>
          </p:nvPr>
        </p:nvSpPr>
        <p:spPr/>
        <p:txBody>
          <a:bodyPr/>
          <a:lstStyle/>
          <a:p>
            <a:fld id="{AB5CB739-FC4C-4CC2-B8DD-75C8DB48E189}" type="slidenum">
              <a:rPr lang="en-US" smtClean="0"/>
              <a:t>45</a:t>
            </a:fld>
            <a:endParaRPr lang="en-US"/>
          </a:p>
        </p:txBody>
      </p:sp>
    </p:spTree>
    <p:extLst>
      <p:ext uri="{BB962C8B-B14F-4D97-AF65-F5344CB8AC3E}">
        <p14:creationId xmlns:p14="http://schemas.microsoft.com/office/powerpoint/2010/main" val="27344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46</a:t>
            </a:fld>
            <a:endParaRPr lang="en-US"/>
          </a:p>
        </p:txBody>
      </p:sp>
    </p:spTree>
    <p:extLst>
      <p:ext uri="{BB962C8B-B14F-4D97-AF65-F5344CB8AC3E}">
        <p14:creationId xmlns:p14="http://schemas.microsoft.com/office/powerpoint/2010/main" val="26417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47</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94660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48617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45945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132892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391463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1276094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D309-3E91-4012-8FA5-995AD4F5EF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D4853-D7D8-40CD-89F2-F12557AE3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B773A-B107-4936-A8B8-F94592DDCDA1}"/>
              </a:ext>
            </a:extLst>
          </p:cNvPr>
          <p:cNvSpPr>
            <a:spLocks noGrp="1"/>
          </p:cNvSpPr>
          <p:nvPr>
            <p:ph type="dt" sz="half" idx="10"/>
          </p:nvPr>
        </p:nvSpPr>
        <p:spPr/>
        <p:txBody>
          <a:bodyPr/>
          <a:lstStyle/>
          <a:p>
            <a:fld id="{1A6E189D-37B0-4609-9D07-AC77BA6C5CE3}" type="datetime1">
              <a:rPr lang="en-US" smtClean="0"/>
              <a:t>10/11/2023</a:t>
            </a:fld>
            <a:endParaRPr lang="en-US" dirty="0"/>
          </a:p>
        </p:txBody>
      </p:sp>
      <p:sp>
        <p:nvSpPr>
          <p:cNvPr id="5" name="Footer Placeholder 4">
            <a:extLst>
              <a:ext uri="{FF2B5EF4-FFF2-40B4-BE49-F238E27FC236}">
                <a16:creationId xmlns:a16="http://schemas.microsoft.com/office/drawing/2014/main" id="{A5C203D6-A048-409C-A3BB-736B592260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853338-1426-4AC9-939B-B1226ED304C7}"/>
              </a:ext>
            </a:extLst>
          </p:cNvPr>
          <p:cNvSpPr>
            <a:spLocks noGrp="1"/>
          </p:cNvSpPr>
          <p:nvPr>
            <p:ph type="sldNum" sz="quarter" idx="12"/>
          </p:nvPr>
        </p:nvSpPr>
        <p:spPr/>
        <p:txBody>
          <a:bodyPr/>
          <a:lstStyle/>
          <a:p>
            <a:fld id="{D57F1E4F-1CFF-5643-939E-02111984F565}" type="slidenum">
              <a:rPr lang="en-US" smtClean="0"/>
              <a:t>‹#›</a:t>
            </a:fld>
            <a:endParaRPr lang="en-US" dirty="0"/>
          </a:p>
        </p:txBody>
      </p:sp>
      <p:pic>
        <p:nvPicPr>
          <p:cNvPr id="7" name="Picture 6">
            <a:extLst>
              <a:ext uri="{FF2B5EF4-FFF2-40B4-BE49-F238E27FC236}">
                <a16:creationId xmlns:a16="http://schemas.microsoft.com/office/drawing/2014/main" id="{4F6D3B22-0DF0-40BC-BF6B-12CC39A69E26}"/>
              </a:ext>
            </a:extLst>
          </p:cNvPr>
          <p:cNvPicPr>
            <a:picLocks noChangeAspect="1"/>
          </p:cNvPicPr>
          <p:nvPr userDrawn="1"/>
        </p:nvPicPr>
        <p:blipFill>
          <a:blip r:embed="rId2"/>
          <a:stretch>
            <a:fillRect/>
          </a:stretch>
        </p:blipFill>
        <p:spPr>
          <a:xfrm>
            <a:off x="0" y="0"/>
            <a:ext cx="12213603" cy="6858000"/>
          </a:xfrm>
          <a:prstGeom prst="rect">
            <a:avLst/>
          </a:prstGeom>
        </p:spPr>
      </p:pic>
    </p:spTree>
    <p:extLst>
      <p:ext uri="{BB962C8B-B14F-4D97-AF65-F5344CB8AC3E}">
        <p14:creationId xmlns:p14="http://schemas.microsoft.com/office/powerpoint/2010/main" val="33377672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8" y="6514936"/>
            <a:ext cx="6033221"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14: EJ Analysis</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 id="2147483689" r:id="rId5"/>
  </p:sldLayoutIdLst>
  <p:hf hdr="0" ftr="0" dt="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inchem.org/documents/ehc/ehc/ehc237.pdf"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0.png"/><Relationship Id="rId4" Type="http://schemas.openxmlformats.org/officeDocument/2006/relationships/hyperlink" Target="https://github.com/USEPA/EJSCREENBatch"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hyperlink" Target="http://water.epa.state.il.us/dww/index.jsp"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jstor.org/stable/4137203"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5.png"/><Relationship Id="rId4" Type="http://schemas.openxmlformats.org/officeDocument/2006/relationships/hyperlink" Target="https://www.jstor.org/stable/4137203"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tandfonline.com/doi/abs/10.1080/0964056060115643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pa.gov/system/files/documents/2022-07/RIA%20for%20Phasing%20Down%20Production%20and%20Consumption%20of%20Hydrofluorocarbons%20%28HFCs%29.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4.png"/><Relationship Id="rId4" Type="http://schemas.openxmlformats.org/officeDocument/2006/relationships/hyperlink" Target="https://onlinelibrary.wiley.com/doi/full/10.1111/rego.12508"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hyperlink" Target="https://www.whitehouse.gov/briefing-room/presidential-actions/2021/01/27/executive-order-on-tackling-the-climate-crisis-at-home-and-abroad/" TargetMode="External"/><Relationship Id="rId2" Type="http://schemas.openxmlformats.org/officeDocument/2006/relationships/hyperlink" Target="https://www.archives.gov/files/federal-register/executive-orders/pdf/12898.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github.com/adamtheising/environmental_economics/blob/main/journal%20articles/Andarge%20et%20al%202023.pdf"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github.com/adamtheising/environmental_economics/blob/main/journal%20articles/Andarge%20et%20al%202023.pdf"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hyperlink" Target="https://nepis.epa.gov/Exe/ZyNET.exe/20001YQT.TXT?ZyActionD=ZyDocument&amp;Client=EPA&amp;Index=2000+Thru+2005&amp;Docs=&amp;Query=&amp;Time=&amp;EndTime=&amp;SearchMethod=1&amp;TocRestrict=n&amp;Toc=&amp;TocEntry=&amp;QField=&amp;QFieldYear=&amp;QFieldMonth=&amp;QFieldDay=&amp;IntQFieldOp=0&amp;ExtQFieldOp=0&amp;XmlQuery=&amp;File=D%3A%5Czyfiles%5CIndex%20Data%5C00thru05%5CTxt%5C00000001%5C20001YQT.txt&amp;User=ANONYMOUS&amp;Password=anonymous&amp;SortMethod=h%7C-&amp;MaximumDocuments=1&amp;FuzzyDegree=0&amp;ImageQuality=r75g8/r75g8/x150y150g16/i425&amp;Display=hpfr&amp;DefSeekPage=x&amp;SearchBack=ZyActionL&amp;Back=ZyActionS&amp;BackDesc=Results%20page&amp;MaximumPages=1&amp;ZyEntry=1&amp;SeekPage=x&amp;ZyPURL" TargetMode="External"/><Relationship Id="rId5" Type="http://schemas.openxmlformats.org/officeDocument/2006/relationships/image" Target="../media/image25.png"/><Relationship Id="rId4" Type="http://schemas.openxmlformats.org/officeDocument/2006/relationships/hyperlink" Target="https://github.com/adamtheising/environmental_economics/blob/main/journal%20articles/Andarge%20et%20al%202023.pdf"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26.png"/><Relationship Id="rId4" Type="http://schemas.openxmlformats.org/officeDocument/2006/relationships/hyperlink" Target="https://github.com/adamtheising/environmental_economics/blob/main/journal%20articles/Andarge%20et%20al%202023.pdf"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github.com/adamtheising/environmental_economics/blob/main/journal%20articles/Andarge%20et%20al%202023.pdf"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github.com/adamtheising/environmental_economics/blob/main/journal%20articles/Andarge%20et%20al%202023.pdf"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screeningtool.geoplatform.gov/en/#3/33.47/-97.5"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hyperlink" Target="https://www.epa.gov/environmentaljustice/technical-guidance-assessing-environmental-justice-regulatory-analysis"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Austin</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rgbClr val="0070C0"/>
                </a:solidFill>
                <a:latin typeface="+mn-lt"/>
                <a:cs typeface="Calibri Light" panose="020F0302020204030204" pitchFamily="34" charset="0"/>
              </a:rPr>
              <a:t>Lecture 14: Environmental Justice Analysis</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Key Terms: Vulnerability</a:t>
            </a:r>
          </a:p>
        </p:txBody>
      </p:sp>
      <p:sp>
        <p:nvSpPr>
          <p:cNvPr id="3" name="Content Placeholder 2">
            <a:extLst>
              <a:ext uri="{FF2B5EF4-FFF2-40B4-BE49-F238E27FC236}">
                <a16:creationId xmlns:a16="http://schemas.microsoft.com/office/drawing/2014/main" id="{F3C9AE94-B628-2795-93CE-87CE68E5B71F}"/>
              </a:ext>
            </a:extLst>
          </p:cNvPr>
          <p:cNvSpPr>
            <a:spLocks noGrp="1"/>
          </p:cNvSpPr>
          <p:nvPr>
            <p:ph idx="1"/>
          </p:nvPr>
        </p:nvSpPr>
        <p:spPr>
          <a:xfrm>
            <a:off x="842970" y="1780100"/>
            <a:ext cx="10506060" cy="3333322"/>
          </a:xfrm>
        </p:spPr>
        <p:txBody>
          <a:bodyPr anchor="ctr">
            <a:normAutofit/>
          </a:bodyPr>
          <a:lstStyle/>
          <a:p>
            <a:pPr marL="0" indent="0">
              <a:buNone/>
            </a:pPr>
            <a:endParaRPr lang="en-US" sz="2000" b="1" dirty="0">
              <a:latin typeface="+mn-lt"/>
            </a:endParaRPr>
          </a:p>
          <a:p>
            <a:pPr marL="164592" indent="0">
              <a:buNone/>
            </a:pPr>
            <a:r>
              <a:rPr lang="en-US" sz="2600" dirty="0">
                <a:latin typeface="+mn-lt"/>
              </a:rPr>
              <a:t>“A matrix of </a:t>
            </a:r>
            <a:r>
              <a:rPr lang="en-US" sz="2600" b="1" dirty="0">
                <a:solidFill>
                  <a:srgbClr val="0070C0"/>
                </a:solidFill>
                <a:latin typeface="+mn-lt"/>
              </a:rPr>
              <a:t>physical, chemical, biological, social, and cultural factors </a:t>
            </a:r>
            <a:r>
              <a:rPr lang="en-US" sz="2600" dirty="0">
                <a:latin typeface="+mn-lt"/>
              </a:rPr>
              <a:t>that result in certain communities and subpopulations being </a:t>
            </a:r>
            <a:r>
              <a:rPr lang="en-US" sz="2600" b="1" dirty="0">
                <a:solidFill>
                  <a:srgbClr val="0070C0"/>
                </a:solidFill>
                <a:latin typeface="+mn-lt"/>
              </a:rPr>
              <a:t>more susceptible </a:t>
            </a:r>
            <a:r>
              <a:rPr lang="en-US" sz="2600" dirty="0">
                <a:latin typeface="+mn-lt"/>
              </a:rPr>
              <a:t>to environmental factors because of greater exposure to such factors or a compromised ability to cope with and/or recover from such exposure.”</a:t>
            </a:r>
          </a:p>
          <a:p>
            <a:pPr marL="457200" lvl="1" indent="0">
              <a:buNone/>
            </a:pPr>
            <a:endParaRPr lang="en-US" sz="2800" i="1" dirty="0">
              <a:latin typeface="+mn-lt"/>
            </a:endParaRPr>
          </a:p>
          <a:p>
            <a:pPr marL="0" indent="0">
              <a:buNone/>
            </a:pPr>
            <a:r>
              <a:rPr lang="en-US" sz="2000" dirty="0">
                <a:latin typeface="+mn-lt"/>
              </a:rPr>
              <a:t>Source: </a:t>
            </a:r>
            <a:r>
              <a:rPr lang="en-US" sz="2000" dirty="0">
                <a:latin typeface="+mn-lt"/>
                <a:hlinkClick r:id="rId4"/>
              </a:rPr>
              <a:t>WHO (2006). Principles for Evaluating Health Risks in Children. </a:t>
            </a:r>
            <a:endParaRPr lang="en-US" sz="2000" dirty="0">
              <a:latin typeface="+mn-lt"/>
            </a:endParaRPr>
          </a:p>
        </p:txBody>
      </p:sp>
    </p:spTree>
    <p:custDataLst>
      <p:tags r:id="rId1"/>
    </p:custDataLst>
    <p:extLst>
      <p:ext uri="{BB962C8B-B14F-4D97-AF65-F5344CB8AC3E}">
        <p14:creationId xmlns:p14="http://schemas.microsoft.com/office/powerpoint/2010/main" val="154894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Key Terms: Groups of Concern</a:t>
            </a:r>
          </a:p>
        </p:txBody>
      </p:sp>
      <p:sp>
        <p:nvSpPr>
          <p:cNvPr id="2" name="TextBox 1">
            <a:extLst>
              <a:ext uri="{FF2B5EF4-FFF2-40B4-BE49-F238E27FC236}">
                <a16:creationId xmlns:a16="http://schemas.microsoft.com/office/drawing/2014/main" id="{B3FB2736-AAD1-9F16-ABB0-7704C57321D9}"/>
              </a:ext>
            </a:extLst>
          </p:cNvPr>
          <p:cNvSpPr txBox="1"/>
          <p:nvPr/>
        </p:nvSpPr>
        <p:spPr>
          <a:xfrm>
            <a:off x="2057399" y="1955945"/>
            <a:ext cx="8077201" cy="3751476"/>
          </a:xfrm>
          <a:prstGeom prst="rect">
            <a:avLst/>
          </a:prstGeom>
          <a:noFill/>
          <a:effectLst/>
        </p:spPr>
        <p:txBody>
          <a:bodyPr wrap="square" rtlCol="0">
            <a:spAutoFit/>
          </a:bodyPr>
          <a:lstStyle/>
          <a:p>
            <a:pPr>
              <a:lnSpc>
                <a:spcPct val="125000"/>
              </a:lnSpc>
            </a:pPr>
            <a:r>
              <a:rPr lang="en-US" sz="2400" b="1" dirty="0">
                <a:solidFill>
                  <a:srgbClr val="0070C0"/>
                </a:solidFill>
              </a:rPr>
              <a:t>Groups of Concern</a:t>
            </a:r>
          </a:p>
          <a:p>
            <a:pPr marL="914400" lvl="1" indent="-457200">
              <a:lnSpc>
                <a:spcPct val="125000"/>
              </a:lnSpc>
              <a:buFont typeface="Wingdings" panose="05000000000000000000" pitchFamily="2" charset="2"/>
              <a:buChar char="Ø"/>
            </a:pPr>
            <a:r>
              <a:rPr lang="en-US" sz="2400" dirty="0"/>
              <a:t>People of color: American Indian or Alaska Native, Asian, Black, Native Hawaiian and Pacific Islander, and Hispanic</a:t>
            </a:r>
          </a:p>
          <a:p>
            <a:pPr marL="914400" lvl="1" indent="-457200">
              <a:lnSpc>
                <a:spcPct val="125000"/>
              </a:lnSpc>
              <a:buFont typeface="Wingdings" panose="05000000000000000000" pitchFamily="2" charset="2"/>
              <a:buChar char="Ø"/>
            </a:pPr>
            <a:r>
              <a:rPr lang="en-US" sz="2400" dirty="0"/>
              <a:t>Characteristics associated with vulnerability: low income, over age 65, under 5, women of child-bearing age, linguistic isolation, low educational attainment, subsistence fishers</a:t>
            </a:r>
          </a:p>
        </p:txBody>
      </p:sp>
    </p:spTree>
    <p:custDataLst>
      <p:tags r:id="rId1"/>
    </p:custDataLst>
    <p:extLst>
      <p:ext uri="{BB962C8B-B14F-4D97-AF65-F5344CB8AC3E}">
        <p14:creationId xmlns:p14="http://schemas.microsoft.com/office/powerpoint/2010/main" val="101936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Steps to an EJ Analysis</a:t>
            </a:r>
          </a:p>
        </p:txBody>
      </p:sp>
      <p:sp>
        <p:nvSpPr>
          <p:cNvPr id="2" name="TextBox 1">
            <a:extLst>
              <a:ext uri="{FF2B5EF4-FFF2-40B4-BE49-F238E27FC236}">
                <a16:creationId xmlns:a16="http://schemas.microsoft.com/office/drawing/2014/main" id="{B3FB2736-AAD1-9F16-ABB0-7704C57321D9}"/>
              </a:ext>
            </a:extLst>
          </p:cNvPr>
          <p:cNvSpPr txBox="1"/>
          <p:nvPr/>
        </p:nvSpPr>
        <p:spPr>
          <a:xfrm>
            <a:off x="607417" y="1826991"/>
            <a:ext cx="10506060" cy="5370701"/>
          </a:xfrm>
          <a:prstGeom prst="rect">
            <a:avLst/>
          </a:prstGeom>
          <a:noFill/>
          <a:effectLst/>
        </p:spPr>
        <p:txBody>
          <a:bodyPr wrap="square" rtlCol="0">
            <a:spAutoFit/>
          </a:bodyPr>
          <a:lstStyle/>
          <a:p>
            <a:pPr>
              <a:lnSpc>
                <a:spcPct val="125000"/>
              </a:lnSpc>
            </a:pPr>
            <a:r>
              <a:rPr lang="en-US" sz="2800" dirty="0"/>
              <a:t>Early </a:t>
            </a:r>
            <a:r>
              <a:rPr lang="en-US" sz="2800" b="1" dirty="0">
                <a:solidFill>
                  <a:srgbClr val="0070C0"/>
                </a:solidFill>
              </a:rPr>
              <a:t>screening assessment</a:t>
            </a:r>
            <a:r>
              <a:rPr lang="en-US" sz="2800" dirty="0"/>
              <a:t>:</a:t>
            </a:r>
          </a:p>
          <a:p>
            <a:pPr marL="971550" lvl="1" indent="-514350">
              <a:lnSpc>
                <a:spcPct val="125000"/>
              </a:lnSpc>
              <a:buFont typeface="+mj-lt"/>
              <a:buAutoNum type="arabicPeriod"/>
            </a:pPr>
            <a:r>
              <a:rPr lang="en-US" sz="2800" dirty="0"/>
              <a:t>Review availability of data and analytic methods</a:t>
            </a:r>
          </a:p>
          <a:p>
            <a:pPr marL="971550" lvl="1" indent="-514350">
              <a:lnSpc>
                <a:spcPct val="125000"/>
              </a:lnSpc>
              <a:buFont typeface="+mj-lt"/>
              <a:buAutoNum type="arabicPeriod"/>
            </a:pPr>
            <a:r>
              <a:rPr lang="en-US" sz="2800" dirty="0"/>
              <a:t>Evaluate literature and stakeholder input </a:t>
            </a:r>
          </a:p>
          <a:p>
            <a:pPr marL="971550" lvl="1" indent="-514350">
              <a:lnSpc>
                <a:spcPct val="125000"/>
              </a:lnSpc>
              <a:buFont typeface="+mj-lt"/>
              <a:buAutoNum type="arabicPeriod"/>
            </a:pPr>
            <a:r>
              <a:rPr lang="en-US" sz="2800" dirty="0"/>
              <a:t>Identify indicators of potential EJ concerns </a:t>
            </a:r>
          </a:p>
          <a:p>
            <a:pPr marL="1371600" lvl="2" indent="-457200">
              <a:lnSpc>
                <a:spcPct val="125000"/>
              </a:lnSpc>
              <a:buFont typeface="Wingdings" panose="05000000000000000000" pitchFamily="2" charset="2"/>
              <a:buChar char="Ø"/>
            </a:pPr>
            <a:r>
              <a:rPr lang="en-US" sz="2800" dirty="0"/>
              <a:t>Proximity, potential for hotspots, number of sources, nature and amounts of pollutants already impacting relevant populations, unique exposure pathways, unique vulnerabilities, etc.</a:t>
            </a:r>
          </a:p>
          <a:p>
            <a:pPr>
              <a:lnSpc>
                <a:spcPct val="125000"/>
              </a:lnSpc>
            </a:pPr>
            <a:endParaRPr lang="en-US" sz="2800" dirty="0"/>
          </a:p>
          <a:p>
            <a:pPr marL="914400" lvl="1" indent="-457200">
              <a:buFont typeface="Wingdings" panose="05000000000000000000" pitchFamily="2" charset="2"/>
              <a:buChar char="Ø"/>
            </a:pPr>
            <a:endParaRPr lang="en-US" sz="2800" dirty="0"/>
          </a:p>
        </p:txBody>
      </p:sp>
    </p:spTree>
    <p:custDataLst>
      <p:tags r:id="rId1"/>
    </p:custDataLst>
    <p:extLst>
      <p:ext uri="{BB962C8B-B14F-4D97-AF65-F5344CB8AC3E}">
        <p14:creationId xmlns:p14="http://schemas.microsoft.com/office/powerpoint/2010/main" val="266967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E1881F-E513-18A0-2F0D-502525E3B6DC}"/>
              </a:ext>
            </a:extLst>
          </p:cNvPr>
          <p:cNvPicPr>
            <a:picLocks noChangeAspect="1"/>
          </p:cNvPicPr>
          <p:nvPr/>
        </p:nvPicPr>
        <p:blipFill>
          <a:blip r:embed="rId4"/>
          <a:stretch>
            <a:fillRect/>
          </a:stretch>
        </p:blipFill>
        <p:spPr>
          <a:xfrm>
            <a:off x="6722085" y="1675578"/>
            <a:ext cx="5172075" cy="4667250"/>
          </a:xfrm>
          <a:prstGeom prst="rect">
            <a:avLst/>
          </a:prstGeom>
        </p:spPr>
      </p:pic>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EJSCREEN version 2.0 </a:t>
            </a:r>
          </a:p>
        </p:txBody>
      </p:sp>
      <p:sp>
        <p:nvSpPr>
          <p:cNvPr id="2" name="TextBox 1">
            <a:extLst>
              <a:ext uri="{FF2B5EF4-FFF2-40B4-BE49-F238E27FC236}">
                <a16:creationId xmlns:a16="http://schemas.microsoft.com/office/drawing/2014/main" id="{B3FB2736-AAD1-9F16-ABB0-7704C57321D9}"/>
              </a:ext>
            </a:extLst>
          </p:cNvPr>
          <p:cNvSpPr txBox="1"/>
          <p:nvPr/>
        </p:nvSpPr>
        <p:spPr>
          <a:xfrm>
            <a:off x="147907" y="1997706"/>
            <a:ext cx="4414694" cy="4520212"/>
          </a:xfrm>
          <a:prstGeom prst="rect">
            <a:avLst/>
          </a:prstGeom>
          <a:noFill/>
          <a:effectLst/>
        </p:spPr>
        <p:txBody>
          <a:bodyPr wrap="square" rtlCol="0">
            <a:spAutoFit/>
          </a:bodyPr>
          <a:lstStyle/>
          <a:p>
            <a:pPr marL="457200" indent="-457200">
              <a:lnSpc>
                <a:spcPct val="125000"/>
              </a:lnSpc>
              <a:spcBef>
                <a:spcPts val="0"/>
              </a:spcBef>
              <a:spcAft>
                <a:spcPts val="6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rPr>
              <a:t>N</a:t>
            </a:r>
            <a:r>
              <a:rPr lang="en-US" sz="2000" dirty="0">
                <a:effectLst/>
                <a:latin typeface="Calibri" panose="020F0502020204030204" pitchFamily="34" charset="0"/>
                <a:ea typeface="Times New Roman" panose="02020603050405020304" pitchFamily="18" charset="0"/>
              </a:rPr>
              <a:t>ationally consistent environmental and demographic data in maps</a:t>
            </a:r>
          </a:p>
          <a:p>
            <a:pPr marL="457200" indent="-457200">
              <a:lnSpc>
                <a:spcPct val="125000"/>
              </a:lnSpc>
              <a:spcBef>
                <a:spcPts val="0"/>
              </a:spcBef>
              <a:spcAft>
                <a:spcPts val="600"/>
              </a:spcAft>
              <a:buFont typeface="Wingdings" panose="05000000000000000000" pitchFamily="2" charset="2"/>
              <a:buChar char="§"/>
            </a:pPr>
            <a:r>
              <a:rPr lang="en-US" sz="2000" dirty="0">
                <a:effectLst/>
                <a:latin typeface="Calibri" panose="020F0502020204030204" pitchFamily="34" charset="0"/>
                <a:ea typeface="Times New Roman" panose="02020603050405020304" pitchFamily="18" charset="0"/>
              </a:rPr>
              <a:t>Block-group level data</a:t>
            </a:r>
            <a:endParaRPr lang="en-US" sz="2000" dirty="0">
              <a:effectLst/>
              <a:latin typeface="Calibri" panose="020F0502020204030204" pitchFamily="34" charset="0"/>
              <a:ea typeface="Calibri" panose="020F0502020204030204" pitchFamily="34" charset="0"/>
            </a:endParaRPr>
          </a:p>
          <a:p>
            <a:pPr marL="457200" indent="-457200">
              <a:lnSpc>
                <a:spcPct val="125000"/>
              </a:lnSpc>
              <a:spcBef>
                <a:spcPts val="0"/>
              </a:spcBef>
              <a:spcAft>
                <a:spcPts val="600"/>
              </a:spcAft>
              <a:buFont typeface="Wingdings" panose="05000000000000000000" pitchFamily="2" charset="2"/>
              <a:buChar char="§"/>
              <a:tabLst>
                <a:tab pos="457200" algn="l"/>
              </a:tabLst>
            </a:pPr>
            <a:r>
              <a:rPr lang="en-US" sz="2000" dirty="0">
                <a:effectLst/>
                <a:latin typeface="Calibri" panose="020F0502020204030204" pitchFamily="34" charset="0"/>
                <a:ea typeface="Times New Roman" panose="02020603050405020304" pitchFamily="18" charset="0"/>
              </a:rPr>
              <a:t>State/national levels and percentiles as basis of comparison </a:t>
            </a:r>
          </a:p>
          <a:p>
            <a:pPr marL="457200" indent="-457200">
              <a:lnSpc>
                <a:spcPct val="125000"/>
              </a:lnSpc>
              <a:spcBef>
                <a:spcPts val="0"/>
              </a:spcBef>
              <a:spcAft>
                <a:spcPts val="6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rPr>
              <a:t>Allows custom buffers, threshold maps, batch analyses</a:t>
            </a:r>
          </a:p>
          <a:p>
            <a:pPr marL="457200" indent="-457200">
              <a:lnSpc>
                <a:spcPct val="125000"/>
              </a:lnSpc>
              <a:spcBef>
                <a:spcPts val="0"/>
              </a:spcBef>
              <a:spcAft>
                <a:spcPts val="600"/>
              </a:spcAft>
              <a:buFont typeface="Wingdings" panose="05000000000000000000" pitchFamily="2" charset="2"/>
              <a:buChar char="§"/>
              <a:tabLst>
                <a:tab pos="457200" algn="l"/>
              </a:tabLst>
            </a:pPr>
            <a:r>
              <a:rPr lang="en-US" sz="2000" dirty="0">
                <a:latin typeface="Calibri" panose="020F0502020204030204" pitchFamily="34" charset="0"/>
                <a:ea typeface="Calibri" panose="020F0502020204030204" pitchFamily="34" charset="0"/>
              </a:rPr>
              <a:t>Indices to highlight the intersection between environmental and socioeconomic factors</a:t>
            </a:r>
          </a:p>
          <a:p>
            <a:pPr marL="457200" indent="-457200">
              <a:lnSpc>
                <a:spcPct val="125000"/>
              </a:lnSpc>
              <a:buFont typeface="Wingdings" panose="05000000000000000000" pitchFamily="2" charset="2"/>
              <a:buChar char="§"/>
            </a:pPr>
            <a:endParaRPr lang="en-US" sz="1100" dirty="0"/>
          </a:p>
        </p:txBody>
      </p:sp>
      <p:pic>
        <p:nvPicPr>
          <p:cNvPr id="4" name="Picture 3">
            <a:extLst>
              <a:ext uri="{FF2B5EF4-FFF2-40B4-BE49-F238E27FC236}">
                <a16:creationId xmlns:a16="http://schemas.microsoft.com/office/drawing/2014/main" id="{3F7F2F7E-248A-CDC1-4734-A85A967C2D67}"/>
              </a:ext>
            </a:extLst>
          </p:cNvPr>
          <p:cNvPicPr>
            <a:picLocks noChangeAspect="1"/>
          </p:cNvPicPr>
          <p:nvPr/>
        </p:nvPicPr>
        <p:blipFill>
          <a:blip r:embed="rId5"/>
          <a:stretch>
            <a:fillRect/>
          </a:stretch>
        </p:blipFill>
        <p:spPr>
          <a:xfrm>
            <a:off x="4668189" y="1675578"/>
            <a:ext cx="2053896" cy="4571820"/>
          </a:xfrm>
          <a:prstGeom prst="rect">
            <a:avLst/>
          </a:prstGeom>
        </p:spPr>
      </p:pic>
      <p:pic>
        <p:nvPicPr>
          <p:cNvPr id="7" name="Picture 6">
            <a:extLst>
              <a:ext uri="{FF2B5EF4-FFF2-40B4-BE49-F238E27FC236}">
                <a16:creationId xmlns:a16="http://schemas.microsoft.com/office/drawing/2014/main" id="{8EF2B376-26F6-468B-FFEB-826A05A84A6C}"/>
              </a:ext>
            </a:extLst>
          </p:cNvPr>
          <p:cNvPicPr>
            <a:picLocks noChangeAspect="1"/>
          </p:cNvPicPr>
          <p:nvPr/>
        </p:nvPicPr>
        <p:blipFill>
          <a:blip r:embed="rId6"/>
          <a:stretch>
            <a:fillRect/>
          </a:stretch>
        </p:blipFill>
        <p:spPr>
          <a:xfrm>
            <a:off x="9945852" y="4257812"/>
            <a:ext cx="2053896" cy="2085016"/>
          </a:xfrm>
          <a:prstGeom prst="rect">
            <a:avLst/>
          </a:prstGeom>
        </p:spPr>
      </p:pic>
    </p:spTree>
    <p:custDataLst>
      <p:tags r:id="rId1"/>
    </p:custDataLst>
    <p:extLst>
      <p:ext uri="{BB962C8B-B14F-4D97-AF65-F5344CB8AC3E}">
        <p14:creationId xmlns:p14="http://schemas.microsoft.com/office/powerpoint/2010/main" val="3429154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rPr>
              <a:t>EJSCREENbatch</a:t>
            </a:r>
            <a:endParaRPr lang="en-US" sz="4000" dirty="0">
              <a:solidFill>
                <a:srgbClr val="0070C0"/>
              </a:solidFill>
              <a:latin typeface="+mj-lt"/>
            </a:endParaRPr>
          </a:p>
        </p:txBody>
      </p:sp>
      <p:sp>
        <p:nvSpPr>
          <p:cNvPr id="2" name="TextBox 1">
            <a:extLst>
              <a:ext uri="{FF2B5EF4-FFF2-40B4-BE49-F238E27FC236}">
                <a16:creationId xmlns:a16="http://schemas.microsoft.com/office/drawing/2014/main" id="{B3FB2736-AAD1-9F16-ABB0-7704C57321D9}"/>
              </a:ext>
            </a:extLst>
          </p:cNvPr>
          <p:cNvSpPr txBox="1"/>
          <p:nvPr/>
        </p:nvSpPr>
        <p:spPr>
          <a:xfrm>
            <a:off x="560524" y="2199331"/>
            <a:ext cx="3626924" cy="4153316"/>
          </a:xfrm>
          <a:prstGeom prst="rect">
            <a:avLst/>
          </a:prstGeom>
          <a:noFill/>
          <a:effectLst/>
        </p:spPr>
        <p:txBody>
          <a:bodyPr wrap="square" rtlCol="0">
            <a:spAutoFit/>
          </a:bodyPr>
          <a:lstStyle/>
          <a:p>
            <a:pPr>
              <a:lnSpc>
                <a:spcPct val="125000"/>
              </a:lnSpc>
              <a:spcBef>
                <a:spcPts val="0"/>
              </a:spcBef>
              <a:spcAft>
                <a:spcPts val="600"/>
              </a:spcAft>
            </a:pPr>
            <a:r>
              <a:rPr lang="en-US" sz="2400" dirty="0" err="1">
                <a:latin typeface="Calibri" panose="020F0502020204030204" pitchFamily="34" charset="0"/>
                <a:ea typeface="Times New Roman" panose="02020603050405020304" pitchFamily="18" charset="0"/>
              </a:rPr>
              <a:t>EJSCREENbatch</a:t>
            </a:r>
            <a:r>
              <a:rPr lang="en-US" sz="2400" dirty="0">
                <a:latin typeface="Calibri" panose="020F0502020204030204" pitchFamily="34" charset="0"/>
                <a:ea typeface="Times New Roman" panose="02020603050405020304" pitchFamily="18" charset="0"/>
              </a:rPr>
              <a:t> is an open-source processing tool that allows inputting many locations and fetching aggregate EJSCREEN information and other demographic information.</a:t>
            </a:r>
          </a:p>
          <a:p>
            <a:pPr marL="800100" lvl="1" indent="-342900">
              <a:lnSpc>
                <a:spcPct val="125000"/>
              </a:lnSpc>
              <a:spcAft>
                <a:spcPts val="600"/>
              </a:spcAft>
              <a:buFont typeface="Wingdings" panose="05000000000000000000" pitchFamily="2" charset="2"/>
              <a:buChar char="Ø"/>
            </a:pPr>
            <a:r>
              <a:rPr lang="en-US" sz="2400" dirty="0" err="1">
                <a:latin typeface="Calibri" panose="020F0502020204030204" pitchFamily="34" charset="0"/>
                <a:ea typeface="Calibri" panose="020F0502020204030204" pitchFamily="34" charset="0"/>
                <a:hlinkClick r:id="rId4"/>
              </a:rPr>
              <a:t>Github</a:t>
            </a:r>
            <a:r>
              <a:rPr lang="en-US" sz="2400" dirty="0">
                <a:latin typeface="Calibri" panose="020F0502020204030204" pitchFamily="34" charset="0"/>
                <a:ea typeface="Calibri" panose="020F0502020204030204" pitchFamily="34" charset="0"/>
                <a:hlinkClick r:id="rId4"/>
              </a:rPr>
              <a:t> repo</a:t>
            </a:r>
            <a:r>
              <a:rPr lang="en-US" sz="2400" dirty="0">
                <a:latin typeface="Calibri" panose="020F0502020204030204" pitchFamily="34" charset="0"/>
                <a:ea typeface="Calibri" panose="020F0502020204030204" pitchFamily="34" charset="0"/>
              </a:rPr>
              <a:t>.</a:t>
            </a:r>
          </a:p>
          <a:p>
            <a:pPr marL="457200" indent="-457200">
              <a:lnSpc>
                <a:spcPct val="125000"/>
              </a:lnSpc>
              <a:buFont typeface="Wingdings" panose="05000000000000000000" pitchFamily="2" charset="2"/>
              <a:buChar char="§"/>
            </a:pPr>
            <a:endParaRPr lang="en-US" sz="1200" dirty="0"/>
          </a:p>
        </p:txBody>
      </p:sp>
      <p:pic>
        <p:nvPicPr>
          <p:cNvPr id="6" name="Picture 5">
            <a:extLst>
              <a:ext uri="{FF2B5EF4-FFF2-40B4-BE49-F238E27FC236}">
                <a16:creationId xmlns:a16="http://schemas.microsoft.com/office/drawing/2014/main" id="{EDC515FD-60F9-1B79-D338-EE0FAE46D702}"/>
              </a:ext>
            </a:extLst>
          </p:cNvPr>
          <p:cNvPicPr>
            <a:picLocks noChangeAspect="1"/>
          </p:cNvPicPr>
          <p:nvPr/>
        </p:nvPicPr>
        <p:blipFill>
          <a:blip r:embed="rId5"/>
          <a:stretch>
            <a:fillRect/>
          </a:stretch>
        </p:blipFill>
        <p:spPr>
          <a:xfrm>
            <a:off x="3966796" y="1542683"/>
            <a:ext cx="7962900" cy="4733925"/>
          </a:xfrm>
          <a:prstGeom prst="rect">
            <a:avLst/>
          </a:prstGeom>
        </p:spPr>
      </p:pic>
    </p:spTree>
    <p:custDataLst>
      <p:tags r:id="rId1"/>
    </p:custDataLst>
    <p:extLst>
      <p:ext uri="{BB962C8B-B14F-4D97-AF65-F5344CB8AC3E}">
        <p14:creationId xmlns:p14="http://schemas.microsoft.com/office/powerpoint/2010/main" val="174505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rPr>
              <a:t>EJSCREENbatch</a:t>
            </a:r>
            <a:r>
              <a:rPr lang="en-US" sz="4000" dirty="0">
                <a:solidFill>
                  <a:srgbClr val="0070C0"/>
                </a:solidFill>
                <a:latin typeface="+mj-lt"/>
              </a:rPr>
              <a:t>: Example of 3M Plant in Cordova, Illinois</a:t>
            </a:r>
          </a:p>
        </p:txBody>
      </p:sp>
      <p:sp>
        <p:nvSpPr>
          <p:cNvPr id="10" name="TextBox 9">
            <a:extLst>
              <a:ext uri="{FF2B5EF4-FFF2-40B4-BE49-F238E27FC236}">
                <a16:creationId xmlns:a16="http://schemas.microsoft.com/office/drawing/2014/main" id="{520C9DE3-A7D8-412C-5F61-E4480EF7379A}"/>
              </a:ext>
            </a:extLst>
          </p:cNvPr>
          <p:cNvSpPr txBox="1"/>
          <p:nvPr/>
        </p:nvSpPr>
        <p:spPr>
          <a:xfrm>
            <a:off x="712924" y="2140716"/>
            <a:ext cx="5301014" cy="3795654"/>
          </a:xfrm>
          <a:prstGeom prst="rect">
            <a:avLst/>
          </a:prstGeom>
          <a:noFill/>
          <a:effectLst/>
        </p:spPr>
        <p:txBody>
          <a:bodyPr wrap="square" rtlCol="0">
            <a:spAutoFit/>
          </a:bodyPr>
          <a:lstStyle/>
          <a:p>
            <a:pPr lvl="0">
              <a:lnSpc>
                <a:spcPct val="135000"/>
              </a:lnSpc>
            </a:pPr>
            <a:r>
              <a:rPr lang="en-US" sz="2000" dirty="0">
                <a:solidFill>
                  <a:srgbClr val="000000"/>
                </a:solidFill>
                <a:latin typeface="Calibri" panose="020F0502020204030204" pitchFamily="34" charset="0"/>
                <a:cs typeface="Calibri" panose="020F0502020204030204" pitchFamily="34" charset="0"/>
              </a:rPr>
              <a:t>The 3M Specialty Film and Media Products Plant manufactures PFAS. According to NPDES DMR reports, it released:</a:t>
            </a:r>
          </a:p>
          <a:p>
            <a:pPr marL="742950" lvl="1" indent="-285750">
              <a:lnSpc>
                <a:spcPct val="135000"/>
              </a:lnSpc>
              <a:buFont typeface="Wingdings" panose="05000000000000000000" pitchFamily="2" charset="2"/>
              <a:buChar char="§"/>
            </a:pPr>
            <a:r>
              <a:rPr lang="en-US" sz="2000" dirty="0">
                <a:solidFill>
                  <a:srgbClr val="000000"/>
                </a:solidFill>
                <a:latin typeface="Calibri" panose="020F0502020204030204" pitchFamily="34" charset="0"/>
                <a:cs typeface="Calibri" panose="020F0502020204030204" pitchFamily="34" charset="0"/>
              </a:rPr>
              <a:t>26,000 kg of 10 unique PFAS, especially PFBA, over the period from 2018-2021.</a:t>
            </a:r>
          </a:p>
          <a:p>
            <a:pPr lvl="0">
              <a:lnSpc>
                <a:spcPct val="135000"/>
              </a:lnSpc>
            </a:pPr>
            <a:r>
              <a:rPr lang="en-US" sz="2000" dirty="0">
                <a:solidFill>
                  <a:srgbClr val="2369AF"/>
                </a:solidFill>
                <a:latin typeface="Calibri" panose="020F0502020204030204" pitchFamily="34" charset="0"/>
                <a:cs typeface="Calibri" panose="020F0502020204030204" pitchFamily="34" charset="0"/>
              </a:rPr>
              <a:t>A buffer approach </a:t>
            </a:r>
            <a:r>
              <a:rPr lang="en-US" sz="2000" dirty="0">
                <a:solidFill>
                  <a:srgbClr val="000000"/>
                </a:solidFill>
                <a:latin typeface="Calibri" panose="020F0502020204030204" pitchFamily="34" charset="0"/>
                <a:cs typeface="Calibri" panose="020F0502020204030204" pitchFamily="34" charset="0"/>
              </a:rPr>
              <a:t>for all tracts within 20-miles around the facility and a 180-mile distance downstream includes </a:t>
            </a:r>
            <a:r>
              <a:rPr lang="en-US" sz="2000" dirty="0">
                <a:solidFill>
                  <a:srgbClr val="0070C0"/>
                </a:solidFill>
                <a:latin typeface="Calibri" panose="020F0502020204030204" pitchFamily="34" charset="0"/>
                <a:cs typeface="Calibri" panose="020F0502020204030204" pitchFamily="34" charset="0"/>
              </a:rPr>
              <a:t>282 CBGs </a:t>
            </a:r>
            <a:r>
              <a:rPr lang="en-US" sz="2000" dirty="0">
                <a:solidFill>
                  <a:srgbClr val="000000"/>
                </a:solidFill>
                <a:latin typeface="Calibri" panose="020F0502020204030204" pitchFamily="34" charset="0"/>
                <a:cs typeface="Calibri" panose="020F0502020204030204" pitchFamily="34" charset="0"/>
              </a:rPr>
              <a:t>with a </a:t>
            </a:r>
            <a:r>
              <a:rPr lang="en-US" sz="2000" dirty="0">
                <a:solidFill>
                  <a:srgbClr val="0070C0"/>
                </a:solidFill>
                <a:latin typeface="Calibri" panose="020F0502020204030204" pitchFamily="34" charset="0"/>
                <a:cs typeface="Calibri" panose="020F0502020204030204" pitchFamily="34" charset="0"/>
              </a:rPr>
              <a:t>population of 290,000</a:t>
            </a:r>
            <a:r>
              <a:rPr lang="en-US" sz="2000" dirty="0">
                <a:solidFill>
                  <a:srgbClr val="000000"/>
                </a:solidFill>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F1F23FE6-4EF9-233F-83BB-83F988E18087}"/>
              </a:ext>
            </a:extLst>
          </p:cNvPr>
          <p:cNvPicPr>
            <a:picLocks noChangeAspect="1"/>
          </p:cNvPicPr>
          <p:nvPr/>
        </p:nvPicPr>
        <p:blipFill>
          <a:blip r:embed="rId4"/>
          <a:stretch>
            <a:fillRect/>
          </a:stretch>
        </p:blipFill>
        <p:spPr>
          <a:xfrm>
            <a:off x="6349877" y="1397977"/>
            <a:ext cx="5731108" cy="4993241"/>
          </a:xfrm>
          <a:prstGeom prst="rect">
            <a:avLst/>
          </a:prstGeom>
        </p:spPr>
      </p:pic>
    </p:spTree>
    <p:custDataLst>
      <p:tags r:id="rId1"/>
    </p:custDataLst>
    <p:extLst>
      <p:ext uri="{BB962C8B-B14F-4D97-AF65-F5344CB8AC3E}">
        <p14:creationId xmlns:p14="http://schemas.microsoft.com/office/powerpoint/2010/main" val="3199047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rPr>
              <a:t>EJSCREENbatch</a:t>
            </a:r>
            <a:r>
              <a:rPr lang="en-US" sz="4000" dirty="0">
                <a:solidFill>
                  <a:srgbClr val="0070C0"/>
                </a:solidFill>
                <a:latin typeface="+mj-lt"/>
              </a:rPr>
              <a:t>: Example of 3M Plant in Cordova, Illinois</a:t>
            </a:r>
          </a:p>
        </p:txBody>
      </p:sp>
      <p:sp>
        <p:nvSpPr>
          <p:cNvPr id="10" name="TextBox 9">
            <a:extLst>
              <a:ext uri="{FF2B5EF4-FFF2-40B4-BE49-F238E27FC236}">
                <a16:creationId xmlns:a16="http://schemas.microsoft.com/office/drawing/2014/main" id="{520C9DE3-A7D8-412C-5F61-E4480EF7379A}"/>
              </a:ext>
            </a:extLst>
          </p:cNvPr>
          <p:cNvSpPr txBox="1"/>
          <p:nvPr/>
        </p:nvSpPr>
        <p:spPr>
          <a:xfrm>
            <a:off x="466739" y="1763884"/>
            <a:ext cx="6134789" cy="807657"/>
          </a:xfrm>
          <a:prstGeom prst="rect">
            <a:avLst/>
          </a:prstGeom>
          <a:noFill/>
          <a:effectLst/>
        </p:spPr>
        <p:txBody>
          <a:bodyPr wrap="square" rtlCol="0">
            <a:spAutoFit/>
          </a:bodyPr>
          <a:lstStyle/>
          <a:p>
            <a:pPr lvl="0">
              <a:lnSpc>
                <a:spcPct val="135000"/>
              </a:lnSpc>
            </a:pPr>
            <a:r>
              <a:rPr lang="en-US" dirty="0">
                <a:solidFill>
                  <a:srgbClr val="000000"/>
                </a:solidFill>
                <a:latin typeface="Calibri" panose="020F0502020204030204" pitchFamily="34" charset="0"/>
                <a:cs typeface="Calibri" panose="020F0502020204030204" pitchFamily="34" charset="0"/>
              </a:rPr>
              <a:t>Service Boundaries can be used to screen across the </a:t>
            </a:r>
            <a:r>
              <a:rPr lang="en-US" dirty="0">
                <a:solidFill>
                  <a:srgbClr val="2369AF"/>
                </a:solidFill>
                <a:latin typeface="Calibri" panose="020F0502020204030204" pitchFamily="34" charset="0"/>
                <a:cs typeface="Calibri" panose="020F0502020204030204" pitchFamily="34" charset="0"/>
              </a:rPr>
              <a:t>95 census block groups</a:t>
            </a:r>
            <a:r>
              <a:rPr lang="en-US" dirty="0">
                <a:solidFill>
                  <a:srgbClr val="000000"/>
                </a:solidFill>
                <a:latin typeface="Calibri" panose="020F0502020204030204" pitchFamily="34" charset="0"/>
                <a:cs typeface="Calibri" panose="020F0502020204030204" pitchFamily="34" charset="0"/>
              </a:rPr>
              <a:t> served by water systems with PFAS detections. </a:t>
            </a:r>
          </a:p>
        </p:txBody>
      </p:sp>
      <p:graphicFrame>
        <p:nvGraphicFramePr>
          <p:cNvPr id="4" name="Table 3">
            <a:extLst>
              <a:ext uri="{FF2B5EF4-FFF2-40B4-BE49-F238E27FC236}">
                <a16:creationId xmlns:a16="http://schemas.microsoft.com/office/drawing/2014/main" id="{0D793DC7-DEF5-C479-D60D-59D7175EFDF1}"/>
              </a:ext>
            </a:extLst>
          </p:cNvPr>
          <p:cNvGraphicFramePr>
            <a:graphicFrameLocks noGrp="1"/>
          </p:cNvGraphicFramePr>
          <p:nvPr>
            <p:extLst>
              <p:ext uri="{D42A27DB-BD31-4B8C-83A1-F6EECF244321}">
                <p14:modId xmlns:p14="http://schemas.microsoft.com/office/powerpoint/2010/main" val="1863899286"/>
              </p:ext>
            </p:extLst>
          </p:nvPr>
        </p:nvGraphicFramePr>
        <p:xfrm>
          <a:off x="255725" y="2848707"/>
          <a:ext cx="6556818" cy="3246959"/>
        </p:xfrm>
        <a:graphic>
          <a:graphicData uri="http://schemas.openxmlformats.org/drawingml/2006/table">
            <a:tbl>
              <a:tblPr firstRow="1" firstCol="1" bandRow="1"/>
              <a:tblGrid>
                <a:gridCol w="1852862">
                  <a:extLst>
                    <a:ext uri="{9D8B030D-6E8A-4147-A177-3AD203B41FA5}">
                      <a16:colId xmlns:a16="http://schemas.microsoft.com/office/drawing/2014/main" val="3876731258"/>
                    </a:ext>
                  </a:extLst>
                </a:gridCol>
                <a:gridCol w="1195078">
                  <a:extLst>
                    <a:ext uri="{9D8B030D-6E8A-4147-A177-3AD203B41FA5}">
                      <a16:colId xmlns:a16="http://schemas.microsoft.com/office/drawing/2014/main" val="2006868726"/>
                    </a:ext>
                  </a:extLst>
                </a:gridCol>
                <a:gridCol w="1113818">
                  <a:extLst>
                    <a:ext uri="{9D8B030D-6E8A-4147-A177-3AD203B41FA5}">
                      <a16:colId xmlns:a16="http://schemas.microsoft.com/office/drawing/2014/main" val="1169149874"/>
                    </a:ext>
                  </a:extLst>
                </a:gridCol>
                <a:gridCol w="1195779">
                  <a:extLst>
                    <a:ext uri="{9D8B030D-6E8A-4147-A177-3AD203B41FA5}">
                      <a16:colId xmlns:a16="http://schemas.microsoft.com/office/drawing/2014/main" val="2377913882"/>
                    </a:ext>
                  </a:extLst>
                </a:gridCol>
                <a:gridCol w="1199281">
                  <a:extLst>
                    <a:ext uri="{9D8B030D-6E8A-4147-A177-3AD203B41FA5}">
                      <a16:colId xmlns:a16="http://schemas.microsoft.com/office/drawing/2014/main" val="2593462459"/>
                    </a:ext>
                  </a:extLst>
                </a:gridCol>
              </a:tblGrid>
              <a:tr h="736778">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EJSCREEN Indicator</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Average</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(Detect = 1)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Average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(Detect =0)</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State Average</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National Average</a:t>
                      </a:r>
                      <a:endPar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565694"/>
                  </a:ext>
                </a:extLst>
              </a:tr>
              <a:tr h="297947">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a:effectLst/>
                          <a:latin typeface="Calibri" panose="020F0502020204030204" pitchFamily="34" charset="0"/>
                          <a:ea typeface="Calibri" panose="020F0502020204030204" pitchFamily="34" charset="0"/>
                          <a:cs typeface="Times New Roman" panose="02020603050405020304" pitchFamily="18" charset="0"/>
                        </a:rPr>
                        <a:t>Pct. Minority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33.5</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27.1</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28.7</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31.4</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46235137"/>
                  </a:ext>
                </a:extLst>
              </a:tr>
              <a:tr h="297947">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a:effectLst/>
                          <a:latin typeface="Calibri" panose="020F0502020204030204" pitchFamily="34" charset="0"/>
                          <a:ea typeface="Calibri" panose="020F0502020204030204" pitchFamily="34" charset="0"/>
                          <a:cs typeface="Times New Roman" panose="02020603050405020304" pitchFamily="18" charset="0"/>
                        </a:rPr>
                        <a:t>Pct. Low Income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30.6</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9.5</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38.6</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39.9</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90373101"/>
                  </a:ext>
                </a:extLst>
              </a:tr>
              <a:tr h="504772">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a:effectLst/>
                          <a:latin typeface="Calibri" panose="020F0502020204030204" pitchFamily="34" charset="0"/>
                          <a:ea typeface="Calibri" panose="020F0502020204030204" pitchFamily="34" charset="0"/>
                          <a:cs typeface="Times New Roman" panose="02020603050405020304" pitchFamily="18" charset="0"/>
                        </a:rPr>
                        <a:t>Pct. Linguistic Isolation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2.5</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0.6</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4.8</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5.4</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04559903"/>
                  </a:ext>
                </a:extLst>
              </a:tr>
              <a:tr h="297947">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a:effectLst/>
                          <a:latin typeface="Calibri" panose="020F0502020204030204" pitchFamily="34" charset="0"/>
                          <a:ea typeface="Calibri" panose="020F0502020204030204" pitchFamily="34" charset="0"/>
                          <a:cs typeface="Times New Roman" panose="02020603050405020304" pitchFamily="18" charset="0"/>
                        </a:rPr>
                        <a:t>PM 2.5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9.3</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9.1</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9.9</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8.7</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76627559"/>
                  </a:ext>
                </a:extLst>
              </a:tr>
              <a:tr h="297947">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Traffic Proximity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470.7</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163.1</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752.0</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705.0</a:t>
                      </a: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90699532"/>
                  </a:ext>
                </a:extLst>
              </a:tr>
              <a:tr h="504772">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Pct pre-1960 Housing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9050" cap="flat" cmpd="dbl"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56.5</a:t>
                      </a:r>
                    </a:p>
                  </a:txBody>
                  <a:tcPr marL="68580" marR="68580" marT="0" marB="0" anchor="ctr">
                    <a:lnL>
                      <a:noFill/>
                    </a:lnL>
                    <a:lnR>
                      <a:noFill/>
                    </a:lnR>
                    <a:lnT>
                      <a:noFill/>
                    </a:lnT>
                    <a:lnB w="19050" cap="flat" cmpd="dbl"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44.7</a:t>
                      </a:r>
                    </a:p>
                  </a:txBody>
                  <a:tcPr marL="68580" marR="68580" marT="0" marB="0" anchor="ctr">
                    <a:lnL>
                      <a:noFill/>
                    </a:lnL>
                    <a:lnR>
                      <a:noFill/>
                    </a:lnR>
                    <a:lnT>
                      <a:noFill/>
                    </a:lnT>
                    <a:lnB w="19050" cap="flat" cmpd="dbl"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39.9</a:t>
                      </a:r>
                    </a:p>
                  </a:txBody>
                  <a:tcPr marL="68580" marR="68580" marT="0" marB="0" anchor="ctr">
                    <a:lnL>
                      <a:noFill/>
                    </a:lnL>
                    <a:lnR>
                      <a:noFill/>
                    </a:lnR>
                    <a:lnT>
                      <a:noFill/>
                    </a:lnT>
                    <a:lnB w="19050" cap="flat" cmpd="dbl"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27.2</a:t>
                      </a:r>
                    </a:p>
                  </a:txBody>
                  <a:tcPr marL="68580" marR="68580" marT="0" marB="0" anchor="ctr">
                    <a:lnL>
                      <a:noFill/>
                    </a:lnL>
                    <a:lnR>
                      <a:noFill/>
                    </a:lnR>
                    <a:lnT>
                      <a:noFill/>
                    </a:lnT>
                    <a:lnB w="19050" cap="flat" cmpd="dbl"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530846"/>
                  </a:ext>
                </a:extLst>
              </a:tr>
              <a:tr h="297947">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nSpc>
                          <a:spcPct val="107000"/>
                        </a:lnSpc>
                        <a:spcBef>
                          <a:spcPts val="0"/>
                        </a:spcBef>
                        <a:spcAft>
                          <a:spcPts val="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Population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111,517</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179,598</a:t>
                      </a: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ahoma"/>
                        </a:defRPr>
                      </a:lvl1pPr>
                      <a:lvl2pPr marL="457200" algn="l" defTabSz="914400" rtl="0" eaLnBrk="1" latinLnBrk="0" hangingPunct="1">
                        <a:defRPr sz="1800" kern="1200">
                          <a:solidFill>
                            <a:schemeClr val="tx1"/>
                          </a:solidFill>
                          <a:latin typeface="Tahoma"/>
                        </a:defRPr>
                      </a:lvl2pPr>
                      <a:lvl3pPr marL="914400" algn="l" defTabSz="914400" rtl="0" eaLnBrk="1" latinLnBrk="0" hangingPunct="1">
                        <a:defRPr sz="1800" kern="1200">
                          <a:solidFill>
                            <a:schemeClr val="tx1"/>
                          </a:solidFill>
                          <a:latin typeface="Tahoma"/>
                        </a:defRPr>
                      </a:lvl3pPr>
                      <a:lvl4pPr marL="1371600" algn="l" defTabSz="914400" rtl="0" eaLnBrk="1" latinLnBrk="0" hangingPunct="1">
                        <a:defRPr sz="1800" kern="1200">
                          <a:solidFill>
                            <a:schemeClr val="tx1"/>
                          </a:solidFill>
                          <a:latin typeface="Tahoma"/>
                        </a:defRPr>
                      </a:lvl4pPr>
                      <a:lvl5pPr marL="1828800" algn="l" defTabSz="914400" rtl="0" eaLnBrk="1" latinLnBrk="0" hangingPunct="1">
                        <a:defRPr sz="1800" kern="1200">
                          <a:solidFill>
                            <a:schemeClr val="tx1"/>
                          </a:solidFill>
                          <a:latin typeface="Tahoma"/>
                        </a:defRPr>
                      </a:lvl5pPr>
                      <a:lvl6pPr marL="2286000" algn="l" defTabSz="914400" rtl="0" eaLnBrk="1" latinLnBrk="0" hangingPunct="1">
                        <a:defRPr sz="1800" kern="1200">
                          <a:solidFill>
                            <a:schemeClr val="tx1"/>
                          </a:solidFill>
                          <a:latin typeface="Tahoma"/>
                        </a:defRPr>
                      </a:lvl6pPr>
                      <a:lvl7pPr marL="2743200" algn="l" defTabSz="914400" rtl="0" eaLnBrk="1" latinLnBrk="0" hangingPunct="1">
                        <a:defRPr sz="1800" kern="1200">
                          <a:solidFill>
                            <a:schemeClr val="tx1"/>
                          </a:solidFill>
                          <a:latin typeface="Tahoma"/>
                        </a:defRPr>
                      </a:lvl7pPr>
                      <a:lvl8pPr marL="3200400" algn="l" defTabSz="914400" rtl="0" eaLnBrk="1" latinLnBrk="0" hangingPunct="1">
                        <a:defRPr sz="1800" kern="1200">
                          <a:solidFill>
                            <a:schemeClr val="tx1"/>
                          </a:solidFill>
                          <a:latin typeface="Tahoma"/>
                        </a:defRPr>
                      </a:lvl8pPr>
                      <a:lvl9pPr marL="3657600" algn="l" defTabSz="914400" rtl="0" eaLnBrk="1" latinLnBrk="0" hangingPunct="1">
                        <a:defRPr sz="1800" kern="1200">
                          <a:solidFill>
                            <a:schemeClr val="tx1"/>
                          </a:solidFill>
                          <a:latin typeface="Tahoma"/>
                        </a:defRPr>
                      </a:lvl9pPr>
                    </a:lstStyle>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90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6987282"/>
                  </a:ext>
                </a:extLst>
              </a:tr>
            </a:tbl>
          </a:graphicData>
        </a:graphic>
      </p:graphicFrame>
      <p:pic>
        <p:nvPicPr>
          <p:cNvPr id="6" name="Picture 5">
            <a:extLst>
              <a:ext uri="{FF2B5EF4-FFF2-40B4-BE49-F238E27FC236}">
                <a16:creationId xmlns:a16="http://schemas.microsoft.com/office/drawing/2014/main" id="{0A7177E7-3589-2460-F25C-11CD9E36D2C0}"/>
              </a:ext>
            </a:extLst>
          </p:cNvPr>
          <p:cNvPicPr>
            <a:picLocks noChangeAspect="1"/>
          </p:cNvPicPr>
          <p:nvPr/>
        </p:nvPicPr>
        <p:blipFill>
          <a:blip r:embed="rId4"/>
          <a:stretch>
            <a:fillRect/>
          </a:stretch>
        </p:blipFill>
        <p:spPr>
          <a:xfrm>
            <a:off x="7256585" y="1533202"/>
            <a:ext cx="4595446" cy="4145889"/>
          </a:xfrm>
          <a:prstGeom prst="rect">
            <a:avLst/>
          </a:prstGeom>
        </p:spPr>
      </p:pic>
      <p:sp>
        <p:nvSpPr>
          <p:cNvPr id="7" name="Content Placeholder 2">
            <a:extLst>
              <a:ext uri="{FF2B5EF4-FFF2-40B4-BE49-F238E27FC236}">
                <a16:creationId xmlns:a16="http://schemas.microsoft.com/office/drawing/2014/main" id="{D8690035-C575-80E8-0018-4A6BD21D6C3B}"/>
              </a:ext>
            </a:extLst>
          </p:cNvPr>
          <p:cNvSpPr txBox="1">
            <a:spLocks/>
          </p:cNvSpPr>
          <p:nvPr/>
        </p:nvSpPr>
        <p:spPr>
          <a:xfrm>
            <a:off x="7256585" y="5672490"/>
            <a:ext cx="4935415" cy="655220"/>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00000"/>
              </a:lnSpc>
              <a:spcBef>
                <a:spcPct val="20000"/>
              </a:spcBef>
              <a:spcAft>
                <a:spcPts val="6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600"/>
              </a:spcAft>
              <a:buClrTx/>
              <a:buSzTx/>
              <a:buFont typeface="Arial" panose="020B0604020202020204" pitchFamily="34" charset="0"/>
              <a:buNone/>
              <a:tabLst/>
              <a:defRPr/>
            </a:pPr>
            <a:r>
              <a:rPr lang="en-US" sz="1600" b="1" dirty="0">
                <a:solidFill>
                  <a:srgbClr val="0070C0"/>
                </a:solidFill>
                <a:latin typeface="Calibri" panose="020F0502020204030204" pitchFamily="34" charset="0"/>
                <a:cs typeface="Calibri" panose="020F0502020204030204" pitchFamily="34" charset="0"/>
              </a:rPr>
              <a:t>Figure:</a:t>
            </a:r>
            <a:r>
              <a:rPr kumimoji="0" lang="en-US" sz="1600" b="1"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 </a:t>
            </a:r>
            <a:r>
              <a:rPr lang="en-US" sz="1600" dirty="0">
                <a:solidFill>
                  <a:srgbClr val="000000"/>
                </a:solidFill>
                <a:latin typeface="Calibri" panose="020F0502020204030204" pitchFamily="34" charset="0"/>
                <a:cs typeface="Calibri" panose="020F0502020204030204" pitchFamily="34" charset="0"/>
              </a:rPr>
              <a:t>Illinois CBGs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with a detection any of 12 PFAS from 2016-2021. Data source: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hlinkClick r:id="rId5"/>
              </a:rPr>
              <a:t>Illinois Drinking Water Watch website</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custDataLst>
      <p:tags r:id="rId1"/>
    </p:custDataLst>
    <p:extLst>
      <p:ext uri="{BB962C8B-B14F-4D97-AF65-F5344CB8AC3E}">
        <p14:creationId xmlns:p14="http://schemas.microsoft.com/office/powerpoint/2010/main" val="276512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Other Steps in an EJ Analysis</a:t>
            </a:r>
          </a:p>
        </p:txBody>
      </p:sp>
      <p:sp>
        <p:nvSpPr>
          <p:cNvPr id="2" name="TextBox 1">
            <a:extLst>
              <a:ext uri="{FF2B5EF4-FFF2-40B4-BE49-F238E27FC236}">
                <a16:creationId xmlns:a16="http://schemas.microsoft.com/office/drawing/2014/main" id="{B3FB2736-AAD1-9F16-ABB0-7704C57321D9}"/>
              </a:ext>
            </a:extLst>
          </p:cNvPr>
          <p:cNvSpPr txBox="1"/>
          <p:nvPr/>
        </p:nvSpPr>
        <p:spPr>
          <a:xfrm>
            <a:off x="842970" y="1838714"/>
            <a:ext cx="10506060" cy="5370701"/>
          </a:xfrm>
          <a:prstGeom prst="rect">
            <a:avLst/>
          </a:prstGeom>
          <a:noFill/>
          <a:effectLst/>
        </p:spPr>
        <p:txBody>
          <a:bodyPr wrap="square" rtlCol="0">
            <a:spAutoFit/>
          </a:bodyPr>
          <a:lstStyle/>
          <a:p>
            <a:pPr>
              <a:lnSpc>
                <a:spcPct val="125000"/>
              </a:lnSpc>
            </a:pPr>
            <a:r>
              <a:rPr lang="en-US" sz="2800" dirty="0"/>
              <a:t>4. More in-depth assessment if warranted and where possible:</a:t>
            </a:r>
          </a:p>
          <a:p>
            <a:pPr marL="914400" lvl="1" indent="-457200">
              <a:lnSpc>
                <a:spcPct val="125000"/>
              </a:lnSpc>
              <a:buFont typeface="Wingdings" panose="05000000000000000000" pitchFamily="2" charset="2"/>
              <a:buChar char="§"/>
            </a:pPr>
            <a:r>
              <a:rPr lang="en-US" sz="2800" dirty="0"/>
              <a:t>Select relevant geographic scope, scale, and comparison groups</a:t>
            </a:r>
          </a:p>
          <a:p>
            <a:pPr marL="914400" lvl="1" indent="-457200">
              <a:lnSpc>
                <a:spcPct val="125000"/>
              </a:lnSpc>
              <a:buFont typeface="Wingdings" panose="05000000000000000000" pitchFamily="2" charset="2"/>
              <a:buChar char="§"/>
            </a:pPr>
            <a:r>
              <a:rPr lang="en-US" sz="2800" dirty="0"/>
              <a:t>Capacity for more nuanced approaches dictated in part by ability to build from risk and benefits assessments</a:t>
            </a:r>
          </a:p>
          <a:p>
            <a:pPr>
              <a:lnSpc>
                <a:spcPct val="125000"/>
              </a:lnSpc>
            </a:pPr>
            <a:r>
              <a:rPr lang="en-US" sz="2800" dirty="0"/>
              <a:t>5. Pre-proposal community engagement: </a:t>
            </a:r>
          </a:p>
          <a:p>
            <a:pPr marL="914400" lvl="1" indent="-457200">
              <a:lnSpc>
                <a:spcPct val="125000"/>
              </a:lnSpc>
              <a:buFont typeface="Wingdings" panose="05000000000000000000" pitchFamily="2" charset="2"/>
              <a:buChar char="§"/>
            </a:pPr>
            <a:r>
              <a:rPr lang="en-US" sz="2800" dirty="0"/>
              <a:t>Recent examples: oil &amp; gas NPSPS, steam electric ELG, PFAS NPDWR</a:t>
            </a:r>
          </a:p>
          <a:p>
            <a:pPr lvl="1">
              <a:lnSpc>
                <a:spcPct val="125000"/>
              </a:lnSpc>
            </a:pPr>
            <a:endParaRPr lang="en-US" sz="2800" dirty="0"/>
          </a:p>
          <a:p>
            <a:pPr>
              <a:lnSpc>
                <a:spcPct val="125000"/>
              </a:lnSpc>
            </a:pPr>
            <a:endParaRPr lang="en-US" sz="2800" dirty="0"/>
          </a:p>
          <a:p>
            <a:pPr marL="914400" lvl="1" indent="-457200">
              <a:buFont typeface="Wingdings" panose="05000000000000000000" pitchFamily="2" charset="2"/>
              <a:buChar char="Ø"/>
            </a:pPr>
            <a:endParaRPr lang="en-US" sz="2800" dirty="0"/>
          </a:p>
        </p:txBody>
      </p:sp>
    </p:spTree>
    <p:custDataLst>
      <p:tags r:id="rId1"/>
    </p:custDataLst>
    <p:extLst>
      <p:ext uri="{BB962C8B-B14F-4D97-AF65-F5344CB8AC3E}">
        <p14:creationId xmlns:p14="http://schemas.microsoft.com/office/powerpoint/2010/main" val="104220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D94FFDC3-7652-4FD0-80E7-40D4B4E6E629}"/>
              </a:ext>
            </a:extLst>
          </p:cNvPr>
          <p:cNvSpPr>
            <a:spLocks noGrp="1" noChangeArrowheads="1"/>
          </p:cNvSpPr>
          <p:nvPr>
            <p:ph type="title"/>
          </p:nvPr>
        </p:nvSpPr>
        <p:spPr>
          <a:xfrm>
            <a:off x="794084" y="400310"/>
            <a:ext cx="10353675" cy="962655"/>
          </a:xfrm>
        </p:spPr>
        <p:txBody>
          <a:bodyPr>
            <a:normAutofit/>
          </a:bodyPr>
          <a:lstStyle/>
          <a:p>
            <a:r>
              <a:rPr lang="en-US" sz="3800" dirty="0">
                <a:solidFill>
                  <a:srgbClr val="0070C0"/>
                </a:solidFill>
                <a:latin typeface="+mj-lt"/>
              </a:rPr>
              <a:t>How EJ Analysis Informs Regulatory Design</a:t>
            </a:r>
          </a:p>
        </p:txBody>
      </p:sp>
      <p:sp>
        <p:nvSpPr>
          <p:cNvPr id="19" name="Rectangle 3">
            <a:extLst>
              <a:ext uri="{FF2B5EF4-FFF2-40B4-BE49-F238E27FC236}">
                <a16:creationId xmlns:a16="http://schemas.microsoft.com/office/drawing/2014/main" id="{47E5A2B1-C153-4538-B305-86EE9D1545BC}"/>
              </a:ext>
            </a:extLst>
          </p:cNvPr>
          <p:cNvSpPr>
            <a:spLocks noGrp="1" noChangeArrowheads="1"/>
          </p:cNvSpPr>
          <p:nvPr>
            <p:ph idx="1"/>
          </p:nvPr>
        </p:nvSpPr>
        <p:spPr>
          <a:xfrm>
            <a:off x="1136651" y="1717675"/>
            <a:ext cx="4959350" cy="4154488"/>
          </a:xfrm>
        </p:spPr>
        <p:txBody>
          <a:bodyPr>
            <a:normAutofit/>
          </a:bodyPr>
          <a:lstStyle/>
          <a:p>
            <a:r>
              <a:rPr lang="en-US" sz="1600" dirty="0">
                <a:latin typeface="+mn-lt"/>
              </a:rPr>
              <a:t>Political Factors</a:t>
            </a:r>
          </a:p>
          <a:p>
            <a:r>
              <a:rPr lang="en-US" sz="1600" dirty="0">
                <a:latin typeface="+mn-lt"/>
              </a:rPr>
              <a:t>Statutory Instruction</a:t>
            </a:r>
          </a:p>
          <a:p>
            <a:r>
              <a:rPr lang="en-US" sz="1600" dirty="0">
                <a:latin typeface="+mn-lt"/>
              </a:rPr>
              <a:t>Institutional Feasibility</a:t>
            </a:r>
          </a:p>
          <a:p>
            <a:r>
              <a:rPr lang="en-US" sz="1600" dirty="0">
                <a:latin typeface="+mn-lt"/>
              </a:rPr>
              <a:t>Benefits and Costs (Economic Efficiency)</a:t>
            </a:r>
          </a:p>
          <a:p>
            <a:r>
              <a:rPr lang="en-US" sz="1600" dirty="0">
                <a:latin typeface="+mn-lt"/>
              </a:rPr>
              <a:t>Environmental Justice</a:t>
            </a:r>
          </a:p>
          <a:p>
            <a:r>
              <a:rPr lang="en-US" sz="1600" dirty="0">
                <a:latin typeface="+mn-lt"/>
              </a:rPr>
              <a:t>Economic Impacts (Distribution)</a:t>
            </a:r>
          </a:p>
          <a:p>
            <a:r>
              <a:rPr lang="en-US" sz="1600" dirty="0">
                <a:latin typeface="+mn-lt"/>
              </a:rPr>
              <a:t>Technical Feasibility</a:t>
            </a:r>
          </a:p>
          <a:p>
            <a:r>
              <a:rPr lang="en-US" sz="1600" dirty="0">
                <a:latin typeface="+mn-lt"/>
              </a:rPr>
              <a:t>Enforceability</a:t>
            </a:r>
          </a:p>
          <a:p>
            <a:r>
              <a:rPr lang="en-US" sz="1600" dirty="0">
                <a:latin typeface="+mn-lt"/>
              </a:rPr>
              <a:t>Ethics</a:t>
            </a:r>
          </a:p>
          <a:p>
            <a:r>
              <a:rPr lang="en-US" sz="1600" dirty="0">
                <a:latin typeface="+mn-lt"/>
              </a:rPr>
              <a:t>Sustainability</a:t>
            </a:r>
          </a:p>
        </p:txBody>
      </p:sp>
      <p:sp>
        <p:nvSpPr>
          <p:cNvPr id="2" name="Slide Number Placeholder 1">
            <a:extLst>
              <a:ext uri="{FF2B5EF4-FFF2-40B4-BE49-F238E27FC236}">
                <a16:creationId xmlns:a16="http://schemas.microsoft.com/office/drawing/2014/main" id="{024A3F2F-4309-40C0-9375-B8CFE353BF0D}"/>
              </a:ext>
            </a:extLst>
          </p:cNvPr>
          <p:cNvSpPr>
            <a:spLocks noGrp="1"/>
          </p:cNvSpPr>
          <p:nvPr>
            <p:ph type="sldNum" sz="quarter" idx="12"/>
          </p:nvPr>
        </p:nvSpPr>
        <p:spPr>
          <a:xfrm>
            <a:off x="9257871" y="640037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F10127A-AA22-48BC-8A0B-6D80B2FEBBA4}"/>
              </a:ext>
            </a:extLst>
          </p:cNvPr>
          <p:cNvSpPr>
            <a:spLocks noChangeArrowheads="1"/>
          </p:cNvSpPr>
          <p:nvPr/>
        </p:nvSpPr>
        <p:spPr bwMode="auto">
          <a:xfrm>
            <a:off x="794084" y="3192731"/>
            <a:ext cx="2671011" cy="472538"/>
          </a:xfrm>
          <a:prstGeom prst="ellipse">
            <a:avLst/>
          </a:prstGeom>
          <a:solidFill>
            <a:schemeClr val="bg1">
              <a:alpha val="0"/>
            </a:schemeClr>
          </a:solidFill>
          <a:ln w="9525" algn="ctr">
            <a:solidFill>
              <a:srgbClr val="0070C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B2400"/>
              </a:solidFill>
              <a:effectLst/>
              <a:uLnTx/>
              <a:uFillTx/>
              <a:latin typeface="Calibri" panose="020F0502020204030204"/>
              <a:ea typeface="+mn-ea"/>
              <a:cs typeface="+mn-cs"/>
            </a:endParaRPr>
          </a:p>
        </p:txBody>
      </p:sp>
      <p:graphicFrame>
        <p:nvGraphicFramePr>
          <p:cNvPr id="22" name="Content Placeholder 10">
            <a:extLst>
              <a:ext uri="{FF2B5EF4-FFF2-40B4-BE49-F238E27FC236}">
                <a16:creationId xmlns:a16="http://schemas.microsoft.com/office/drawing/2014/main" id="{6F939D75-CA0E-463B-A603-19217CB985C2}"/>
              </a:ext>
            </a:extLst>
          </p:cNvPr>
          <p:cNvGraphicFramePr>
            <a:graphicFrameLocks noChangeAspect="1"/>
          </p:cNvGraphicFramePr>
          <p:nvPr>
            <p:extLst>
              <p:ext uri="{D42A27DB-BD31-4B8C-83A1-F6EECF244321}">
                <p14:modId xmlns:p14="http://schemas.microsoft.com/office/powerpoint/2010/main" val="4185327197"/>
              </p:ext>
            </p:extLst>
          </p:nvPr>
        </p:nvGraphicFramePr>
        <p:xfrm>
          <a:off x="6629994" y="872138"/>
          <a:ext cx="5879913" cy="5113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Down Arrow 17">
            <a:extLst>
              <a:ext uri="{FF2B5EF4-FFF2-40B4-BE49-F238E27FC236}">
                <a16:creationId xmlns:a16="http://schemas.microsoft.com/office/drawing/2014/main" id="{1095B9AC-98CE-44E9-AB04-63EF1D50B9A0}"/>
              </a:ext>
            </a:extLst>
          </p:cNvPr>
          <p:cNvSpPr/>
          <p:nvPr/>
        </p:nvSpPr>
        <p:spPr>
          <a:xfrm>
            <a:off x="6866478" y="1390478"/>
            <a:ext cx="1358900" cy="666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EE9FFDD-6FEB-4D21-9BB4-B3B0B568EF6C}"/>
              </a:ext>
            </a:extLst>
          </p:cNvPr>
          <p:cNvSpPr txBox="1"/>
          <p:nvPr/>
        </p:nvSpPr>
        <p:spPr>
          <a:xfrm>
            <a:off x="5086061" y="2112254"/>
            <a:ext cx="252654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Possible Regulatory Designs/Stringencies</a:t>
            </a:r>
          </a:p>
        </p:txBody>
      </p:sp>
    </p:spTree>
    <p:extLst>
      <p:ext uri="{BB962C8B-B14F-4D97-AF65-F5344CB8AC3E}">
        <p14:creationId xmlns:p14="http://schemas.microsoft.com/office/powerpoint/2010/main" val="40052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869943"/>
          </a:xfrm>
        </p:spPr>
        <p:txBody>
          <a:bodyPr>
            <a:normAutofit/>
          </a:bodyPr>
          <a:lstStyle/>
          <a:p>
            <a:pPr algn="ctr"/>
            <a:r>
              <a:rPr lang="en-US" sz="3200" b="1" dirty="0">
                <a:solidFill>
                  <a:srgbClr val="0070C0"/>
                </a:solidFill>
                <a:latin typeface="+mn-lt"/>
                <a:ea typeface="Cambria" panose="02040503050406030204" pitchFamily="18" charset="0"/>
              </a:rPr>
              <a:t>Part 2: Analytic Considerations</a:t>
            </a:r>
          </a:p>
        </p:txBody>
      </p:sp>
    </p:spTree>
    <p:extLst>
      <p:ext uri="{BB962C8B-B14F-4D97-AF65-F5344CB8AC3E}">
        <p14:creationId xmlns:p14="http://schemas.microsoft.com/office/powerpoint/2010/main" val="390576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80310" y="1711716"/>
            <a:ext cx="10431379" cy="3911071"/>
          </a:xfrm>
          <a:prstGeom prst="rect">
            <a:avLst/>
          </a:prstGeom>
          <a:noFill/>
          <a:effectLst/>
        </p:spPr>
        <p:txBody>
          <a:bodyPr wrap="square" rtlCol="0">
            <a:spAutoFit/>
          </a:bodyPr>
          <a:lstStyle/>
          <a:p>
            <a:pPr marL="457200" indent="-457200">
              <a:lnSpc>
                <a:spcPct val="125000"/>
              </a:lnSpc>
              <a:buAutoNum type="arabicPeriod"/>
            </a:pPr>
            <a:r>
              <a:rPr lang="en-US" sz="2000" dirty="0">
                <a:solidFill>
                  <a:schemeClr val="bg1">
                    <a:lumMod val="75000"/>
                  </a:schemeClr>
                </a:solidFill>
                <a:cs typeface="Calibri Light" panose="020F0302020204030204" pitchFamily="34" charset="0"/>
              </a:rPr>
              <a:t>Why is there inequality of pollution exposure for minority and low-income populations?</a:t>
            </a:r>
          </a:p>
          <a:p>
            <a:pPr marL="914400" lvl="1" indent="-457200">
              <a:lnSpc>
                <a:spcPct val="125000"/>
              </a:lnSpc>
              <a:buFont typeface="Wingdings" panose="05000000000000000000" pitchFamily="2" charset="2"/>
              <a:buChar char="§"/>
            </a:pPr>
            <a:r>
              <a:rPr lang="en-US" sz="2000" dirty="0">
                <a:solidFill>
                  <a:schemeClr val="bg1">
                    <a:lumMod val="75000"/>
                  </a:schemeClr>
                </a:solidFill>
                <a:cs typeface="Calibri Light" panose="020F0302020204030204" pitchFamily="34" charset="0"/>
              </a:rPr>
              <a:t>Contextual background, common explanations</a:t>
            </a:r>
          </a:p>
          <a:p>
            <a:pPr lvl="1">
              <a:lnSpc>
                <a:spcPct val="125000"/>
              </a:lnSpc>
            </a:pPr>
            <a:endParaRPr lang="en-US" sz="2000" dirty="0">
              <a:solidFill>
                <a:schemeClr val="bg1">
                  <a:lumMod val="75000"/>
                </a:schemeClr>
              </a:solidFill>
              <a:cs typeface="Calibri Light" panose="020F0302020204030204" pitchFamily="34" charset="0"/>
            </a:endParaRPr>
          </a:p>
          <a:p>
            <a:pPr marL="457200" indent="-457200">
              <a:lnSpc>
                <a:spcPct val="125000"/>
              </a:lnSpc>
              <a:buFont typeface="+mj-lt"/>
              <a:buAutoNum type="arabicPeriod"/>
            </a:pPr>
            <a:r>
              <a:rPr lang="en-US" sz="2000" dirty="0">
                <a:cs typeface="Calibri Light" panose="020F0302020204030204" pitchFamily="34" charset="0"/>
              </a:rPr>
              <a:t>How can we determine if environmental policies will worsen environmental or wealth inequality for minority and low-income populations?</a:t>
            </a:r>
          </a:p>
          <a:p>
            <a:pPr>
              <a:lnSpc>
                <a:spcPct val="125000"/>
              </a:lnSpc>
            </a:pPr>
            <a:endParaRPr lang="en-US" sz="20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Foundations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Analytic Considerations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Example EJ Analysis</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Retrospective Studies of EJ Analyses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38343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EJ Analysis Roadmap</a:t>
            </a:r>
          </a:p>
        </p:txBody>
      </p:sp>
    </p:spTree>
    <p:custDataLst>
      <p:tags r:id="rId1"/>
    </p:custDataLst>
    <p:extLst>
      <p:ext uri="{BB962C8B-B14F-4D97-AF65-F5344CB8AC3E}">
        <p14:creationId xmlns:p14="http://schemas.microsoft.com/office/powerpoint/2010/main" val="393139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926090" y="2316426"/>
            <a:ext cx="10914217" cy="282814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Studies may miss or mis-characterize EJ concerns because of their analytic methods: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Defining the comparison group</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Controlling (or not controlling) for other variables and multicollinearity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Transboundary pollution and measurement error</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Unit-hazard coincidence vs. distance measures </a:t>
            </a:r>
          </a:p>
          <a:p>
            <a:pPr marL="800100" lvl="1" indent="-342900">
              <a:lnSpc>
                <a:spcPct val="125000"/>
              </a:lnSpc>
              <a:buFont typeface="Wingdings" panose="05000000000000000000" pitchFamily="2" charset="2"/>
              <a:buChar char="§"/>
            </a:pPr>
            <a:r>
              <a:rPr lang="en-US" sz="2400" dirty="0">
                <a:cs typeface="Calibri Light" panose="020F0302020204030204" pitchFamily="34" charset="0"/>
              </a:rPr>
              <a:t>Defining the unit of analysis and the </a:t>
            </a:r>
            <a:r>
              <a:rPr lang="en-US" sz="2400" b="1" dirty="0">
                <a:solidFill>
                  <a:srgbClr val="0070C0"/>
                </a:solidFill>
                <a:cs typeface="Calibri Light" panose="020F0302020204030204" pitchFamily="34" charset="0"/>
              </a:rPr>
              <a:t>ecological fallacy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Common Pitfalls in Assessing EJ Concerns</a:t>
            </a:r>
          </a:p>
        </p:txBody>
      </p:sp>
    </p:spTree>
    <p:custDataLst>
      <p:tags r:id="rId1"/>
    </p:custDataLst>
    <p:extLst>
      <p:ext uri="{BB962C8B-B14F-4D97-AF65-F5344CB8AC3E}">
        <p14:creationId xmlns:p14="http://schemas.microsoft.com/office/powerpoint/2010/main" val="100145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392524"/>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Mohai</a:t>
            </a:r>
            <a:r>
              <a:rPr lang="en-US" sz="4000" dirty="0">
                <a:solidFill>
                  <a:srgbClr val="0070C0"/>
                </a:solidFill>
                <a:latin typeface="+mj-lt"/>
                <a:hlinkClick r:id="rId4"/>
              </a:rPr>
              <a:t> and </a:t>
            </a:r>
            <a:r>
              <a:rPr lang="en-US" sz="4000" dirty="0" err="1">
                <a:solidFill>
                  <a:srgbClr val="0070C0"/>
                </a:solidFill>
                <a:latin typeface="+mj-lt"/>
                <a:hlinkClick r:id="rId4"/>
              </a:rPr>
              <a:t>Saha</a:t>
            </a:r>
            <a:r>
              <a:rPr lang="en-US" sz="4000" dirty="0">
                <a:solidFill>
                  <a:srgbClr val="0070C0"/>
                </a:solidFill>
                <a:latin typeface="+mj-lt"/>
                <a:hlinkClick r:id="rId4"/>
              </a:rPr>
              <a:t> (2006) </a:t>
            </a:r>
            <a:endParaRPr lang="en-US" sz="4000" dirty="0">
              <a:solidFill>
                <a:srgbClr val="0070C0"/>
              </a:solidFill>
              <a:latin typeface="+mj-lt"/>
            </a:endParaRPr>
          </a:p>
        </p:txBody>
      </p:sp>
      <p:sp>
        <p:nvSpPr>
          <p:cNvPr id="5" name="TextBox 4">
            <a:extLst>
              <a:ext uri="{FF2B5EF4-FFF2-40B4-BE49-F238E27FC236}">
                <a16:creationId xmlns:a16="http://schemas.microsoft.com/office/drawing/2014/main" id="{C35BE18C-4114-85EF-2B8B-A34C93840E7D}"/>
              </a:ext>
            </a:extLst>
          </p:cNvPr>
          <p:cNvSpPr txBox="1"/>
          <p:nvPr/>
        </p:nvSpPr>
        <p:spPr>
          <a:xfrm>
            <a:off x="452677" y="2273216"/>
            <a:ext cx="2900123" cy="3529171"/>
          </a:xfrm>
          <a:prstGeom prst="rect">
            <a:avLst/>
          </a:prstGeom>
          <a:noFill/>
        </p:spPr>
        <p:txBody>
          <a:bodyPr wrap="square">
            <a:spAutoFit/>
          </a:bodyPr>
          <a:lstStyle/>
          <a:p>
            <a:pPr>
              <a:lnSpc>
                <a:spcPct val="125000"/>
              </a:lnSpc>
            </a:pPr>
            <a:r>
              <a:rPr lang="en-US" b="1" dirty="0">
                <a:solidFill>
                  <a:srgbClr val="0070C0"/>
                </a:solidFill>
                <a:cs typeface="Calibri Light" panose="020F0302020204030204" pitchFamily="34" charset="0"/>
              </a:rPr>
              <a:t>Unit-hazard coincidence </a:t>
            </a:r>
            <a:r>
              <a:rPr lang="en-US" dirty="0">
                <a:cs typeface="Calibri Light" panose="020F0302020204030204" pitchFamily="34" charset="0"/>
              </a:rPr>
              <a:t>considers the demographics of one pre-determined boundary. </a:t>
            </a:r>
          </a:p>
          <a:p>
            <a:pPr>
              <a:lnSpc>
                <a:spcPct val="125000"/>
              </a:lnSpc>
            </a:pPr>
            <a:endParaRPr lang="en-US" dirty="0">
              <a:cs typeface="Calibri Light" panose="020F0302020204030204" pitchFamily="34" charset="0"/>
            </a:endParaRPr>
          </a:p>
          <a:p>
            <a:pPr>
              <a:lnSpc>
                <a:spcPct val="125000"/>
              </a:lnSpc>
            </a:pPr>
            <a:r>
              <a:rPr lang="en-US" b="1" dirty="0">
                <a:solidFill>
                  <a:srgbClr val="0070C0"/>
                </a:solidFill>
                <a:cs typeface="Calibri Light" panose="020F0302020204030204" pitchFamily="34" charset="0"/>
              </a:rPr>
              <a:t>Distance-based measures </a:t>
            </a:r>
            <a:r>
              <a:rPr lang="en-US" dirty="0">
                <a:cs typeface="Calibri Light" panose="020F0302020204030204" pitchFamily="34" charset="0"/>
              </a:rPr>
              <a:t>consider demographics within a specified distance, often by areal apportionment. </a:t>
            </a:r>
          </a:p>
        </p:txBody>
      </p:sp>
      <p:pic>
        <p:nvPicPr>
          <p:cNvPr id="10" name="Picture 9">
            <a:extLst>
              <a:ext uri="{FF2B5EF4-FFF2-40B4-BE49-F238E27FC236}">
                <a16:creationId xmlns:a16="http://schemas.microsoft.com/office/drawing/2014/main" id="{47B7B66F-6206-D3E4-02BF-8F0CC1DF4EF3}"/>
              </a:ext>
            </a:extLst>
          </p:cNvPr>
          <p:cNvPicPr>
            <a:picLocks noChangeAspect="1"/>
          </p:cNvPicPr>
          <p:nvPr/>
        </p:nvPicPr>
        <p:blipFill>
          <a:blip r:embed="rId5"/>
          <a:stretch>
            <a:fillRect/>
          </a:stretch>
        </p:blipFill>
        <p:spPr>
          <a:xfrm>
            <a:off x="3582902" y="2273216"/>
            <a:ext cx="4170814" cy="3638177"/>
          </a:xfrm>
          <a:prstGeom prst="rect">
            <a:avLst/>
          </a:prstGeom>
        </p:spPr>
      </p:pic>
      <p:pic>
        <p:nvPicPr>
          <p:cNvPr id="13" name="Picture 12">
            <a:extLst>
              <a:ext uri="{FF2B5EF4-FFF2-40B4-BE49-F238E27FC236}">
                <a16:creationId xmlns:a16="http://schemas.microsoft.com/office/drawing/2014/main" id="{5B01346B-F6E8-12E5-F335-92617FF62161}"/>
              </a:ext>
            </a:extLst>
          </p:cNvPr>
          <p:cNvPicPr>
            <a:picLocks noChangeAspect="1"/>
          </p:cNvPicPr>
          <p:nvPr/>
        </p:nvPicPr>
        <p:blipFill>
          <a:blip r:embed="rId6"/>
          <a:stretch>
            <a:fillRect/>
          </a:stretch>
        </p:blipFill>
        <p:spPr>
          <a:xfrm>
            <a:off x="7753716" y="2273216"/>
            <a:ext cx="4199245" cy="3638177"/>
          </a:xfrm>
          <a:prstGeom prst="rect">
            <a:avLst/>
          </a:prstGeom>
        </p:spPr>
      </p:pic>
    </p:spTree>
    <p:custDataLst>
      <p:tags r:id="rId1"/>
    </p:custDataLst>
    <p:extLst>
      <p:ext uri="{BB962C8B-B14F-4D97-AF65-F5344CB8AC3E}">
        <p14:creationId xmlns:p14="http://schemas.microsoft.com/office/powerpoint/2010/main" val="20749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129748" y="333376"/>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Mohai</a:t>
            </a:r>
            <a:r>
              <a:rPr lang="en-US" sz="4000" dirty="0">
                <a:solidFill>
                  <a:srgbClr val="0070C0"/>
                </a:solidFill>
                <a:latin typeface="+mj-lt"/>
                <a:hlinkClick r:id="rId4"/>
              </a:rPr>
              <a:t> and </a:t>
            </a:r>
          </a:p>
          <a:p>
            <a:pPr algn="ctr"/>
            <a:r>
              <a:rPr lang="en-US" sz="4000" dirty="0" err="1">
                <a:solidFill>
                  <a:srgbClr val="0070C0"/>
                </a:solidFill>
                <a:latin typeface="+mj-lt"/>
                <a:hlinkClick r:id="rId4"/>
              </a:rPr>
              <a:t>Saha</a:t>
            </a:r>
            <a:r>
              <a:rPr lang="en-US" sz="4000" dirty="0">
                <a:solidFill>
                  <a:srgbClr val="0070C0"/>
                </a:solidFill>
                <a:latin typeface="+mj-lt"/>
                <a:hlinkClick r:id="rId4"/>
              </a:rPr>
              <a:t> (2006) </a:t>
            </a:r>
            <a:endParaRPr lang="en-US" sz="4000" dirty="0">
              <a:solidFill>
                <a:srgbClr val="0070C0"/>
              </a:solidFill>
              <a:latin typeface="+mj-lt"/>
            </a:endParaRPr>
          </a:p>
        </p:txBody>
      </p:sp>
      <p:sp>
        <p:nvSpPr>
          <p:cNvPr id="5" name="TextBox 4">
            <a:extLst>
              <a:ext uri="{FF2B5EF4-FFF2-40B4-BE49-F238E27FC236}">
                <a16:creationId xmlns:a16="http://schemas.microsoft.com/office/drawing/2014/main" id="{C35BE18C-4114-85EF-2B8B-A34C93840E7D}"/>
              </a:ext>
            </a:extLst>
          </p:cNvPr>
          <p:cNvSpPr txBox="1"/>
          <p:nvPr/>
        </p:nvSpPr>
        <p:spPr>
          <a:xfrm>
            <a:off x="851260" y="2497694"/>
            <a:ext cx="3896585" cy="2828147"/>
          </a:xfrm>
          <a:prstGeom prst="rect">
            <a:avLst/>
          </a:prstGeom>
          <a:noFill/>
        </p:spPr>
        <p:txBody>
          <a:bodyPr wrap="square">
            <a:spAutoFit/>
          </a:bodyPr>
          <a:lstStyle/>
          <a:p>
            <a:pPr>
              <a:lnSpc>
                <a:spcPct val="125000"/>
              </a:lnSpc>
            </a:pPr>
            <a:r>
              <a:rPr lang="en-US" sz="2400" dirty="0">
                <a:cs typeface="Calibri Light" panose="020F0302020204030204" pitchFamily="34" charset="0"/>
              </a:rPr>
              <a:t>Race and income are more likely to be correlated with pollution when using distance-based measures rather than unit-hazard coincidence.</a:t>
            </a:r>
          </a:p>
        </p:txBody>
      </p:sp>
      <p:pic>
        <p:nvPicPr>
          <p:cNvPr id="14" name="Picture 13">
            <a:extLst>
              <a:ext uri="{FF2B5EF4-FFF2-40B4-BE49-F238E27FC236}">
                <a16:creationId xmlns:a16="http://schemas.microsoft.com/office/drawing/2014/main" id="{DAFF6153-F4FE-0D40-B7B2-DB736A1A9BBB}"/>
              </a:ext>
            </a:extLst>
          </p:cNvPr>
          <p:cNvPicPr>
            <a:picLocks noChangeAspect="1"/>
          </p:cNvPicPr>
          <p:nvPr/>
        </p:nvPicPr>
        <p:blipFill>
          <a:blip r:embed="rId5"/>
          <a:stretch>
            <a:fillRect/>
          </a:stretch>
        </p:blipFill>
        <p:spPr>
          <a:xfrm>
            <a:off x="5143626" y="890954"/>
            <a:ext cx="6811312" cy="5492993"/>
          </a:xfrm>
          <a:prstGeom prst="rect">
            <a:avLst/>
          </a:prstGeom>
        </p:spPr>
      </p:pic>
      <p:sp>
        <p:nvSpPr>
          <p:cNvPr id="15" name="Rectangle 14">
            <a:extLst>
              <a:ext uri="{FF2B5EF4-FFF2-40B4-BE49-F238E27FC236}">
                <a16:creationId xmlns:a16="http://schemas.microsoft.com/office/drawing/2014/main" id="{6949105F-55EA-19B4-41C1-1096A7F5A25B}"/>
              </a:ext>
            </a:extLst>
          </p:cNvPr>
          <p:cNvSpPr/>
          <p:nvPr/>
        </p:nvSpPr>
        <p:spPr>
          <a:xfrm>
            <a:off x="5143626" y="2403909"/>
            <a:ext cx="6811312" cy="1324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63046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40679" y="1769164"/>
            <a:ext cx="4293258" cy="4213141"/>
          </a:xfrm>
          <a:prstGeom prst="rect">
            <a:avLst/>
          </a:prstGeom>
          <a:noFill/>
          <a:effectLst/>
        </p:spPr>
        <p:txBody>
          <a:bodyPr wrap="square" rtlCol="0">
            <a:spAutoFit/>
          </a:bodyPr>
          <a:lstStyle/>
          <a:p>
            <a:pPr>
              <a:lnSpc>
                <a:spcPct val="125000"/>
              </a:lnSpc>
            </a:pPr>
            <a:r>
              <a:rPr lang="en-US" sz="2400" b="1" dirty="0">
                <a:solidFill>
                  <a:srgbClr val="0070C0"/>
                </a:solidFill>
                <a:cs typeface="Calibri Light" panose="020F0302020204030204" pitchFamily="34" charset="0"/>
              </a:rPr>
              <a:t>Ecological fallacy</a:t>
            </a:r>
            <a:r>
              <a:rPr lang="en-US" sz="2400" dirty="0">
                <a:cs typeface="Calibri Light" panose="020F0302020204030204" pitchFamily="34" charset="0"/>
              </a:rPr>
              <a:t>: Incorrectly drawing conclusions about individual exposures from group exposures.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In figure A, Pollution sources are perfectly correlated with neighborhoods where people of color are the majority.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Ecological Fallacy</a:t>
            </a:r>
          </a:p>
        </p:txBody>
      </p:sp>
      <p:pic>
        <p:nvPicPr>
          <p:cNvPr id="3" name="Picture 2">
            <a:extLst>
              <a:ext uri="{FF2B5EF4-FFF2-40B4-BE49-F238E27FC236}">
                <a16:creationId xmlns:a16="http://schemas.microsoft.com/office/drawing/2014/main" id="{C204A54E-5796-EDFF-571D-74A04F89B89F}"/>
              </a:ext>
            </a:extLst>
          </p:cNvPr>
          <p:cNvPicPr>
            <a:picLocks noChangeAspect="1"/>
          </p:cNvPicPr>
          <p:nvPr/>
        </p:nvPicPr>
        <p:blipFill>
          <a:blip r:embed="rId4"/>
          <a:stretch>
            <a:fillRect/>
          </a:stretch>
        </p:blipFill>
        <p:spPr>
          <a:xfrm>
            <a:off x="4833937" y="2117134"/>
            <a:ext cx="6979146" cy="3978866"/>
          </a:xfrm>
          <a:prstGeom prst="rect">
            <a:avLst/>
          </a:prstGeom>
        </p:spPr>
      </p:pic>
      <p:sp>
        <p:nvSpPr>
          <p:cNvPr id="2" name="Rectangle 1">
            <a:extLst>
              <a:ext uri="{FF2B5EF4-FFF2-40B4-BE49-F238E27FC236}">
                <a16:creationId xmlns:a16="http://schemas.microsoft.com/office/drawing/2014/main" id="{6B0753F9-E57D-DDAA-1FEF-03D222E84A47}"/>
              </a:ext>
            </a:extLst>
          </p:cNvPr>
          <p:cNvSpPr/>
          <p:nvPr/>
        </p:nvSpPr>
        <p:spPr>
          <a:xfrm>
            <a:off x="8628185" y="2895600"/>
            <a:ext cx="738553" cy="726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113706-CFBC-5440-4DE5-D5AE5CB5CA95}"/>
              </a:ext>
            </a:extLst>
          </p:cNvPr>
          <p:cNvSpPr txBox="1"/>
          <p:nvPr/>
        </p:nvSpPr>
        <p:spPr>
          <a:xfrm>
            <a:off x="8581292" y="1561486"/>
            <a:ext cx="1875692" cy="369332"/>
          </a:xfrm>
          <a:prstGeom prst="rect">
            <a:avLst/>
          </a:prstGeom>
          <a:noFill/>
        </p:spPr>
        <p:txBody>
          <a:bodyPr wrap="square" rtlCol="0">
            <a:spAutoFit/>
          </a:bodyPr>
          <a:lstStyle/>
          <a:p>
            <a:r>
              <a:rPr lang="en-US" dirty="0"/>
              <a:t>Unit of analysis</a:t>
            </a:r>
          </a:p>
        </p:txBody>
      </p:sp>
      <p:cxnSp>
        <p:nvCxnSpPr>
          <p:cNvPr id="8" name="Straight Arrow Connector 7">
            <a:extLst>
              <a:ext uri="{FF2B5EF4-FFF2-40B4-BE49-F238E27FC236}">
                <a16:creationId xmlns:a16="http://schemas.microsoft.com/office/drawing/2014/main" id="{9D0EC7F4-54F1-F2B9-B1E9-DD590769A3A5}"/>
              </a:ext>
            </a:extLst>
          </p:cNvPr>
          <p:cNvCxnSpPr>
            <a:cxnSpLocks/>
          </p:cNvCxnSpPr>
          <p:nvPr/>
        </p:nvCxnSpPr>
        <p:spPr>
          <a:xfrm>
            <a:off x="9167445" y="2016370"/>
            <a:ext cx="0" cy="74089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74802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762547" y="2733819"/>
            <a:ext cx="3937490" cy="2745495"/>
          </a:xfrm>
          <a:prstGeom prst="rect">
            <a:avLst/>
          </a:prstGeom>
          <a:noFill/>
          <a:effectLst/>
        </p:spPr>
        <p:txBody>
          <a:bodyPr wrap="square" rtlCol="0">
            <a:spAutoFit/>
          </a:bodyPr>
          <a:lstStyle/>
          <a:p>
            <a:pPr>
              <a:lnSpc>
                <a:spcPct val="125000"/>
              </a:lnSpc>
            </a:pPr>
            <a:r>
              <a:rPr lang="en-US" sz="2800" dirty="0">
                <a:cs typeface="Calibri Light" panose="020F0302020204030204" pitchFamily="34" charset="0"/>
              </a:rPr>
              <a:t>Using a larger group for analysis in figure B, there is no correlation between pollution sources and minority neighborhoods.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Ecological Fallacy</a:t>
            </a:r>
          </a:p>
        </p:txBody>
      </p:sp>
      <p:pic>
        <p:nvPicPr>
          <p:cNvPr id="3" name="Picture 2">
            <a:extLst>
              <a:ext uri="{FF2B5EF4-FFF2-40B4-BE49-F238E27FC236}">
                <a16:creationId xmlns:a16="http://schemas.microsoft.com/office/drawing/2014/main" id="{C204A54E-5796-EDFF-571D-74A04F89B89F}"/>
              </a:ext>
            </a:extLst>
          </p:cNvPr>
          <p:cNvPicPr>
            <a:picLocks noChangeAspect="1"/>
          </p:cNvPicPr>
          <p:nvPr/>
        </p:nvPicPr>
        <p:blipFill>
          <a:blip r:embed="rId4"/>
          <a:stretch>
            <a:fillRect/>
          </a:stretch>
        </p:blipFill>
        <p:spPr>
          <a:xfrm>
            <a:off x="4833937" y="2117134"/>
            <a:ext cx="6979146" cy="3978866"/>
          </a:xfrm>
          <a:prstGeom prst="rect">
            <a:avLst/>
          </a:prstGeom>
        </p:spPr>
      </p:pic>
      <p:pic>
        <p:nvPicPr>
          <p:cNvPr id="4" name="Picture 3">
            <a:extLst>
              <a:ext uri="{FF2B5EF4-FFF2-40B4-BE49-F238E27FC236}">
                <a16:creationId xmlns:a16="http://schemas.microsoft.com/office/drawing/2014/main" id="{7E4A0964-4CC2-B32A-0027-3D8B1DE19BF2}"/>
              </a:ext>
            </a:extLst>
          </p:cNvPr>
          <p:cNvPicPr>
            <a:picLocks noChangeAspect="1"/>
          </p:cNvPicPr>
          <p:nvPr/>
        </p:nvPicPr>
        <p:blipFill>
          <a:blip r:embed="rId5"/>
          <a:stretch>
            <a:fillRect/>
          </a:stretch>
        </p:blipFill>
        <p:spPr>
          <a:xfrm>
            <a:off x="8503627" y="2277206"/>
            <a:ext cx="3436914" cy="3818793"/>
          </a:xfrm>
          <a:prstGeom prst="rect">
            <a:avLst/>
          </a:prstGeom>
        </p:spPr>
      </p:pic>
      <p:sp>
        <p:nvSpPr>
          <p:cNvPr id="2" name="Rectangle 1">
            <a:extLst>
              <a:ext uri="{FF2B5EF4-FFF2-40B4-BE49-F238E27FC236}">
                <a16:creationId xmlns:a16="http://schemas.microsoft.com/office/drawing/2014/main" id="{5170E5CD-3564-B6F2-E915-8584507FB35E}"/>
              </a:ext>
            </a:extLst>
          </p:cNvPr>
          <p:cNvSpPr/>
          <p:nvPr/>
        </p:nvSpPr>
        <p:spPr>
          <a:xfrm>
            <a:off x="8780585" y="2965939"/>
            <a:ext cx="1477107" cy="1453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FF2199D-2C58-D80C-7E87-C7F658FC77B2}"/>
              </a:ext>
            </a:extLst>
          </p:cNvPr>
          <p:cNvCxnSpPr>
            <a:cxnSpLocks/>
          </p:cNvCxnSpPr>
          <p:nvPr/>
        </p:nvCxnSpPr>
        <p:spPr>
          <a:xfrm>
            <a:off x="9366738" y="1992923"/>
            <a:ext cx="0" cy="74089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BC67D4-7F3E-3B6A-84FE-6076706C45E9}"/>
              </a:ext>
            </a:extLst>
          </p:cNvPr>
          <p:cNvSpPr txBox="1"/>
          <p:nvPr/>
        </p:nvSpPr>
        <p:spPr>
          <a:xfrm>
            <a:off x="8581292" y="1561486"/>
            <a:ext cx="1875692" cy="369332"/>
          </a:xfrm>
          <a:prstGeom prst="rect">
            <a:avLst/>
          </a:prstGeom>
          <a:noFill/>
        </p:spPr>
        <p:txBody>
          <a:bodyPr wrap="square" rtlCol="0">
            <a:spAutoFit/>
          </a:bodyPr>
          <a:lstStyle/>
          <a:p>
            <a:r>
              <a:rPr lang="en-US" dirty="0"/>
              <a:t>Unit of analysis</a:t>
            </a:r>
          </a:p>
        </p:txBody>
      </p:sp>
    </p:spTree>
    <p:custDataLst>
      <p:tags r:id="rId1"/>
    </p:custDataLst>
    <p:extLst>
      <p:ext uri="{BB962C8B-B14F-4D97-AF65-F5344CB8AC3E}">
        <p14:creationId xmlns:p14="http://schemas.microsoft.com/office/powerpoint/2010/main" val="3801404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768989" y="2284186"/>
            <a:ext cx="3937490" cy="3141629"/>
          </a:xfrm>
          <a:prstGeom prst="rect">
            <a:avLst/>
          </a:prstGeom>
          <a:noFill/>
          <a:effectLst/>
        </p:spPr>
        <p:txBody>
          <a:bodyPr wrap="square" rtlCol="0">
            <a:spAutoFit/>
          </a:bodyPr>
          <a:lstStyle/>
          <a:p>
            <a:pPr>
              <a:lnSpc>
                <a:spcPct val="125000"/>
              </a:lnSpc>
            </a:pPr>
            <a:r>
              <a:rPr lang="en-US" sz="2000" dirty="0">
                <a:cs typeface="Calibri Light" panose="020F0302020204030204" pitchFamily="34" charset="0"/>
              </a:rPr>
              <a:t>Aggregation can mask inequality of pollution exposure with greater residential segregation.</a:t>
            </a:r>
          </a:p>
          <a:p>
            <a:pPr>
              <a:lnSpc>
                <a:spcPct val="125000"/>
              </a:lnSpc>
            </a:pPr>
            <a:endParaRPr lang="en-US" sz="2000" dirty="0">
              <a:cs typeface="Calibri Light" panose="020F0302020204030204" pitchFamily="34" charset="0"/>
            </a:endParaRPr>
          </a:p>
          <a:p>
            <a:pPr>
              <a:lnSpc>
                <a:spcPct val="125000"/>
              </a:lnSpc>
            </a:pPr>
            <a:r>
              <a:rPr lang="en-US" sz="2000" dirty="0">
                <a:hlinkClick r:id="rId4"/>
              </a:rPr>
              <a:t>Baden, Noonan, and </a:t>
            </a:r>
            <a:r>
              <a:rPr lang="en-US" sz="2000" dirty="0" err="1">
                <a:hlinkClick r:id="rId4"/>
              </a:rPr>
              <a:t>Turaga</a:t>
            </a:r>
            <a:r>
              <a:rPr lang="en-US" sz="2000" dirty="0">
                <a:hlinkClick r:id="rId4"/>
              </a:rPr>
              <a:t> (2007)</a:t>
            </a:r>
            <a:r>
              <a:rPr lang="en-US" sz="2000" dirty="0">
                <a:cs typeface="Calibri Light" panose="020F0302020204030204" pitchFamily="34" charset="0"/>
              </a:rPr>
              <a:t> show using smaller level of analysis increases correlation between NPL sites and demographics.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3" y="-22840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Ecological Fallacy</a:t>
            </a:r>
          </a:p>
        </p:txBody>
      </p:sp>
      <p:pic>
        <p:nvPicPr>
          <p:cNvPr id="3" name="Picture 2">
            <a:extLst>
              <a:ext uri="{FF2B5EF4-FFF2-40B4-BE49-F238E27FC236}">
                <a16:creationId xmlns:a16="http://schemas.microsoft.com/office/drawing/2014/main" id="{C204A54E-5796-EDFF-571D-74A04F89B89F}"/>
              </a:ext>
            </a:extLst>
          </p:cNvPr>
          <p:cNvPicPr>
            <a:picLocks noChangeAspect="1"/>
          </p:cNvPicPr>
          <p:nvPr/>
        </p:nvPicPr>
        <p:blipFill>
          <a:blip r:embed="rId5"/>
          <a:stretch>
            <a:fillRect/>
          </a:stretch>
        </p:blipFill>
        <p:spPr>
          <a:xfrm>
            <a:off x="4833937" y="2117134"/>
            <a:ext cx="6979146" cy="3978866"/>
          </a:xfrm>
          <a:prstGeom prst="rect">
            <a:avLst/>
          </a:prstGeom>
        </p:spPr>
      </p:pic>
      <p:pic>
        <p:nvPicPr>
          <p:cNvPr id="4" name="Picture 3">
            <a:extLst>
              <a:ext uri="{FF2B5EF4-FFF2-40B4-BE49-F238E27FC236}">
                <a16:creationId xmlns:a16="http://schemas.microsoft.com/office/drawing/2014/main" id="{7E4A0964-4CC2-B32A-0027-3D8B1DE19BF2}"/>
              </a:ext>
            </a:extLst>
          </p:cNvPr>
          <p:cNvPicPr>
            <a:picLocks noChangeAspect="1"/>
          </p:cNvPicPr>
          <p:nvPr/>
        </p:nvPicPr>
        <p:blipFill>
          <a:blip r:embed="rId6"/>
          <a:stretch>
            <a:fillRect/>
          </a:stretch>
        </p:blipFill>
        <p:spPr>
          <a:xfrm>
            <a:off x="8503627" y="2277206"/>
            <a:ext cx="3436914" cy="3818793"/>
          </a:xfrm>
          <a:prstGeom prst="rect">
            <a:avLst/>
          </a:prstGeom>
        </p:spPr>
      </p:pic>
    </p:spTree>
    <p:custDataLst>
      <p:tags r:id="rId1"/>
    </p:custDataLst>
    <p:extLst>
      <p:ext uri="{BB962C8B-B14F-4D97-AF65-F5344CB8AC3E}">
        <p14:creationId xmlns:p14="http://schemas.microsoft.com/office/powerpoint/2010/main" val="2452748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869943"/>
          </a:xfrm>
        </p:spPr>
        <p:txBody>
          <a:bodyPr>
            <a:normAutofit/>
          </a:bodyPr>
          <a:lstStyle/>
          <a:p>
            <a:pPr algn="ctr"/>
            <a:r>
              <a:rPr lang="en-US" sz="3200" b="1" dirty="0">
                <a:solidFill>
                  <a:srgbClr val="0070C0"/>
                </a:solidFill>
                <a:latin typeface="+mn-lt"/>
                <a:ea typeface="Cambria" panose="02040503050406030204" pitchFamily="18" charset="0"/>
              </a:rPr>
              <a:t>Part 3: Example EJ Analysis</a:t>
            </a:r>
          </a:p>
        </p:txBody>
      </p:sp>
    </p:spTree>
    <p:extLst>
      <p:ext uri="{BB962C8B-B14F-4D97-AF65-F5344CB8AC3E}">
        <p14:creationId xmlns:p14="http://schemas.microsoft.com/office/powerpoint/2010/main" val="76565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AIM Act</a:t>
            </a:r>
          </a:p>
        </p:txBody>
      </p:sp>
      <p:sp>
        <p:nvSpPr>
          <p:cNvPr id="2" name="TextBox 1">
            <a:extLst>
              <a:ext uri="{FF2B5EF4-FFF2-40B4-BE49-F238E27FC236}">
                <a16:creationId xmlns:a16="http://schemas.microsoft.com/office/drawing/2014/main" id="{6159AE4E-524E-9FDD-9821-7C423E8DE440}"/>
              </a:ext>
            </a:extLst>
          </p:cNvPr>
          <p:cNvSpPr txBox="1"/>
          <p:nvPr/>
        </p:nvSpPr>
        <p:spPr>
          <a:xfrm>
            <a:off x="842970" y="2166960"/>
            <a:ext cx="10506060" cy="4832092"/>
          </a:xfrm>
          <a:prstGeom prst="rect">
            <a:avLst/>
          </a:prstGeom>
          <a:noFill/>
          <a:effectLst/>
        </p:spPr>
        <p:txBody>
          <a:bodyPr wrap="square" rtlCol="0">
            <a:spAutoFit/>
          </a:bodyPr>
          <a:lstStyle/>
          <a:p>
            <a:pPr>
              <a:lnSpc>
                <a:spcPct val="125000"/>
              </a:lnSpc>
            </a:pPr>
            <a:r>
              <a:rPr lang="en-US" sz="2800" dirty="0"/>
              <a:t>American Innovation and Manufacturing (AIM) Act to incentivize less use of </a:t>
            </a:r>
            <a:r>
              <a:rPr lang="en-US" sz="2800" dirty="0" err="1"/>
              <a:t>hydroflourocarbons</a:t>
            </a:r>
            <a:r>
              <a:rPr lang="en-US" sz="2800" dirty="0"/>
              <a:t> (HFCs), June 2022 version. </a:t>
            </a:r>
          </a:p>
          <a:p>
            <a:pPr marL="914400" lvl="1" indent="-457200">
              <a:lnSpc>
                <a:spcPct val="125000"/>
              </a:lnSpc>
              <a:buFont typeface="Wingdings" panose="05000000000000000000" pitchFamily="2" charset="2"/>
              <a:buChar char="§"/>
            </a:pPr>
            <a:r>
              <a:rPr lang="en-US" sz="2800" dirty="0"/>
              <a:t>HFCs developed to replace ozone depleting substances</a:t>
            </a:r>
          </a:p>
          <a:p>
            <a:pPr marL="914400" lvl="1" indent="-457200">
              <a:lnSpc>
                <a:spcPct val="125000"/>
              </a:lnSpc>
              <a:buFont typeface="Wingdings" panose="05000000000000000000" pitchFamily="2" charset="2"/>
              <a:buChar char="§"/>
            </a:pPr>
            <a:r>
              <a:rPr lang="en-US" sz="2800" dirty="0"/>
              <a:t>HFCs used in refrigeration, air conditioning, aerosols, fire suppression, and foam blowing sectors.</a:t>
            </a:r>
          </a:p>
          <a:p>
            <a:pPr marL="914400" lvl="1" indent="-457200">
              <a:lnSpc>
                <a:spcPct val="125000"/>
              </a:lnSpc>
              <a:buFont typeface="Wingdings" panose="05000000000000000000" pitchFamily="2" charset="2"/>
              <a:buChar char="§"/>
            </a:pPr>
            <a:r>
              <a:rPr lang="en-US" sz="2800" dirty="0"/>
              <a:t>HFCs have global warming potential (GWP) hundreds to thousands of times greater than carbon dioxide</a:t>
            </a:r>
          </a:p>
          <a:p>
            <a:pPr>
              <a:lnSpc>
                <a:spcPct val="125000"/>
              </a:lnSpc>
            </a:pPr>
            <a:endParaRPr lang="en-US" sz="2800" dirty="0"/>
          </a:p>
          <a:p>
            <a:pPr marL="914400" lvl="1" indent="-457200">
              <a:buFont typeface="Wingdings" panose="05000000000000000000" pitchFamily="2" charset="2"/>
              <a:buChar char="Ø"/>
            </a:pPr>
            <a:endParaRPr lang="en-US" sz="2800" dirty="0"/>
          </a:p>
        </p:txBody>
      </p:sp>
    </p:spTree>
    <p:custDataLst>
      <p:tags r:id="rId1"/>
    </p:custDataLst>
    <p:extLst>
      <p:ext uri="{BB962C8B-B14F-4D97-AF65-F5344CB8AC3E}">
        <p14:creationId xmlns:p14="http://schemas.microsoft.com/office/powerpoint/2010/main" val="1421509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AIM Act</a:t>
            </a:r>
          </a:p>
        </p:txBody>
      </p:sp>
      <p:sp>
        <p:nvSpPr>
          <p:cNvPr id="2" name="TextBox 1">
            <a:extLst>
              <a:ext uri="{FF2B5EF4-FFF2-40B4-BE49-F238E27FC236}">
                <a16:creationId xmlns:a16="http://schemas.microsoft.com/office/drawing/2014/main" id="{6159AE4E-524E-9FDD-9821-7C423E8DE440}"/>
              </a:ext>
            </a:extLst>
          </p:cNvPr>
          <p:cNvSpPr txBox="1"/>
          <p:nvPr/>
        </p:nvSpPr>
        <p:spPr>
          <a:xfrm>
            <a:off x="466740" y="2025908"/>
            <a:ext cx="4819276" cy="4832092"/>
          </a:xfrm>
          <a:prstGeom prst="rect">
            <a:avLst/>
          </a:prstGeom>
          <a:noFill/>
          <a:effectLst/>
        </p:spPr>
        <p:txBody>
          <a:bodyPr wrap="square" rtlCol="0">
            <a:spAutoFit/>
          </a:bodyPr>
          <a:lstStyle/>
          <a:p>
            <a:pPr>
              <a:lnSpc>
                <a:spcPct val="125000"/>
              </a:lnSpc>
            </a:pPr>
            <a:r>
              <a:rPr lang="en-US" sz="2800" dirty="0"/>
              <a:t>American Innovation and Manufacturing (AIM) Act to phase down use of </a:t>
            </a:r>
            <a:r>
              <a:rPr lang="en-US" sz="2800" dirty="0" err="1"/>
              <a:t>hydroflourocarbons</a:t>
            </a:r>
            <a:r>
              <a:rPr lang="en-US" sz="2800" dirty="0"/>
              <a:t> (HFCs):</a:t>
            </a:r>
          </a:p>
          <a:p>
            <a:pPr marL="914400" lvl="1" indent="-457200">
              <a:lnSpc>
                <a:spcPct val="125000"/>
              </a:lnSpc>
              <a:buFont typeface="Wingdings" panose="05000000000000000000" pitchFamily="2" charset="2"/>
              <a:buChar char="§"/>
            </a:pPr>
            <a:r>
              <a:rPr lang="en-US" sz="2800" dirty="0"/>
              <a:t>Phase down schedule is based on allowances that can be traded. </a:t>
            </a:r>
          </a:p>
          <a:p>
            <a:pPr>
              <a:lnSpc>
                <a:spcPct val="125000"/>
              </a:lnSpc>
            </a:pPr>
            <a:endParaRPr lang="en-US" sz="2800" dirty="0"/>
          </a:p>
          <a:p>
            <a:pPr marL="914400" lvl="1" indent="-457200">
              <a:buFont typeface="Wingdings" panose="05000000000000000000" pitchFamily="2" charset="2"/>
              <a:buChar char="Ø"/>
            </a:pPr>
            <a:endParaRPr lang="en-US" sz="2800" dirty="0"/>
          </a:p>
        </p:txBody>
      </p:sp>
      <p:pic>
        <p:nvPicPr>
          <p:cNvPr id="4" name="Picture 3">
            <a:extLst>
              <a:ext uri="{FF2B5EF4-FFF2-40B4-BE49-F238E27FC236}">
                <a16:creationId xmlns:a16="http://schemas.microsoft.com/office/drawing/2014/main" id="{0329B191-6973-8FD4-D908-934A8B6AD2D0}"/>
              </a:ext>
            </a:extLst>
          </p:cNvPr>
          <p:cNvPicPr>
            <a:picLocks noChangeAspect="1"/>
          </p:cNvPicPr>
          <p:nvPr/>
        </p:nvPicPr>
        <p:blipFill>
          <a:blip r:embed="rId4"/>
          <a:stretch>
            <a:fillRect/>
          </a:stretch>
        </p:blipFill>
        <p:spPr>
          <a:xfrm>
            <a:off x="5286016" y="2148457"/>
            <a:ext cx="6702295" cy="3671368"/>
          </a:xfrm>
          <a:prstGeom prst="rect">
            <a:avLst/>
          </a:prstGeom>
        </p:spPr>
      </p:pic>
    </p:spTree>
    <p:custDataLst>
      <p:tags r:id="rId1"/>
    </p:custDataLst>
    <p:extLst>
      <p:ext uri="{BB962C8B-B14F-4D97-AF65-F5344CB8AC3E}">
        <p14:creationId xmlns:p14="http://schemas.microsoft.com/office/powerpoint/2010/main" val="3383973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AIM Act EJ Concerns</a:t>
            </a:r>
          </a:p>
        </p:txBody>
      </p:sp>
      <p:sp>
        <p:nvSpPr>
          <p:cNvPr id="2" name="TextBox 1">
            <a:extLst>
              <a:ext uri="{FF2B5EF4-FFF2-40B4-BE49-F238E27FC236}">
                <a16:creationId xmlns:a16="http://schemas.microsoft.com/office/drawing/2014/main" id="{6159AE4E-524E-9FDD-9821-7C423E8DE440}"/>
              </a:ext>
            </a:extLst>
          </p:cNvPr>
          <p:cNvSpPr txBox="1"/>
          <p:nvPr/>
        </p:nvSpPr>
        <p:spPr>
          <a:xfrm>
            <a:off x="1657724" y="1873508"/>
            <a:ext cx="8876552" cy="3289811"/>
          </a:xfrm>
          <a:prstGeom prst="rect">
            <a:avLst/>
          </a:prstGeom>
          <a:noFill/>
          <a:effectLst/>
        </p:spPr>
        <p:txBody>
          <a:bodyPr wrap="square" rtlCol="0">
            <a:spAutoFit/>
          </a:bodyPr>
          <a:lstStyle/>
          <a:p>
            <a:pPr marL="457200" indent="-457200">
              <a:lnSpc>
                <a:spcPct val="125000"/>
              </a:lnSpc>
              <a:buFont typeface="Wingdings" panose="05000000000000000000" pitchFamily="2" charset="2"/>
              <a:buChar char="§"/>
            </a:pPr>
            <a:r>
              <a:rPr lang="en-US" sz="2400" dirty="0"/>
              <a:t>No local effects from direct exposure to HFCs</a:t>
            </a:r>
          </a:p>
          <a:p>
            <a:pPr marL="457200" indent="-457200">
              <a:lnSpc>
                <a:spcPct val="125000"/>
              </a:lnSpc>
              <a:buFont typeface="Wingdings" panose="05000000000000000000" pitchFamily="2" charset="2"/>
              <a:buChar char="§"/>
            </a:pPr>
            <a:r>
              <a:rPr lang="en-US" sz="2400" dirty="0"/>
              <a:t>Potential EJ concerns about feedstocks, catalysts and byproducts of HFC production.</a:t>
            </a:r>
          </a:p>
          <a:p>
            <a:pPr marL="914400" lvl="1" indent="-457200">
              <a:lnSpc>
                <a:spcPct val="125000"/>
              </a:lnSpc>
              <a:buFont typeface="Wingdings" panose="05000000000000000000" pitchFamily="2" charset="2"/>
              <a:buChar char="Ø"/>
            </a:pPr>
            <a:r>
              <a:rPr lang="en-US" sz="2400" dirty="0"/>
              <a:t>HFCs rely on toxic chemicals for production (e.g., carbon tetrachloride, hydrochloric acid, vinyl chloride, trichloroethylene (TCE), hydrogen fluoride)</a:t>
            </a:r>
          </a:p>
          <a:p>
            <a:pPr marL="457200" indent="-457200">
              <a:lnSpc>
                <a:spcPct val="125000"/>
              </a:lnSpc>
              <a:buFont typeface="Wingdings" panose="05000000000000000000" pitchFamily="2" charset="2"/>
              <a:buChar char="§"/>
            </a:pPr>
            <a:r>
              <a:rPr lang="en-US" sz="2400" dirty="0"/>
              <a:t>Some lower GWP HFC alternatives also rely on toxic chemicals.</a:t>
            </a:r>
          </a:p>
        </p:txBody>
      </p:sp>
    </p:spTree>
    <p:custDataLst>
      <p:tags r:id="rId1"/>
    </p:custDataLst>
    <p:extLst>
      <p:ext uri="{BB962C8B-B14F-4D97-AF65-F5344CB8AC3E}">
        <p14:creationId xmlns:p14="http://schemas.microsoft.com/office/powerpoint/2010/main" val="24756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869943"/>
          </a:xfrm>
        </p:spPr>
        <p:txBody>
          <a:bodyPr>
            <a:normAutofit/>
          </a:bodyPr>
          <a:lstStyle/>
          <a:p>
            <a:pPr algn="ctr"/>
            <a:r>
              <a:rPr lang="en-US" sz="3200" b="1" dirty="0">
                <a:solidFill>
                  <a:srgbClr val="0070C0"/>
                </a:solidFill>
                <a:latin typeface="+mn-lt"/>
                <a:ea typeface="Cambria" panose="02040503050406030204" pitchFamily="18" charset="0"/>
              </a:rPr>
              <a:t>Part 1: Foundations</a:t>
            </a:r>
          </a:p>
        </p:txBody>
      </p:sp>
    </p:spTree>
    <p:extLst>
      <p:ext uri="{BB962C8B-B14F-4D97-AF65-F5344CB8AC3E}">
        <p14:creationId xmlns:p14="http://schemas.microsoft.com/office/powerpoint/2010/main" val="282596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AIM Act EJ Analysis</a:t>
            </a:r>
          </a:p>
        </p:txBody>
      </p:sp>
      <p:sp>
        <p:nvSpPr>
          <p:cNvPr id="3" name="TextBox 2">
            <a:extLst>
              <a:ext uri="{FF2B5EF4-FFF2-40B4-BE49-F238E27FC236}">
                <a16:creationId xmlns:a16="http://schemas.microsoft.com/office/drawing/2014/main" id="{7050ABE8-D54D-C1C5-DE4A-89BE0619D94A}"/>
              </a:ext>
            </a:extLst>
          </p:cNvPr>
          <p:cNvSpPr txBox="1"/>
          <p:nvPr/>
        </p:nvSpPr>
        <p:spPr>
          <a:xfrm>
            <a:off x="842970" y="1905919"/>
            <a:ext cx="10610476" cy="3446585"/>
          </a:xfrm>
          <a:prstGeom prst="rect">
            <a:avLst/>
          </a:prstGeom>
          <a:noFill/>
          <a:effectLst/>
        </p:spPr>
        <p:txBody>
          <a:bodyPr wrap="square" rtlCol="0">
            <a:spAutoFit/>
          </a:bodyPr>
          <a:lstStyle/>
          <a:p>
            <a:pPr>
              <a:lnSpc>
                <a:spcPct val="125000"/>
              </a:lnSpc>
            </a:pPr>
            <a:r>
              <a:rPr lang="en-US" sz="2200" dirty="0"/>
              <a:t>Key Elements:</a:t>
            </a:r>
          </a:p>
          <a:p>
            <a:pPr marL="914400" lvl="1" indent="-457200">
              <a:lnSpc>
                <a:spcPct val="125000"/>
              </a:lnSpc>
              <a:buFont typeface="Wingdings" panose="05000000000000000000" pitchFamily="2" charset="2"/>
              <a:buChar char="§"/>
            </a:pPr>
            <a:r>
              <a:rPr lang="en-US" sz="2200" dirty="0"/>
              <a:t>Describe possible health effects of feedstock chemicals and potential risk of exposure for workers</a:t>
            </a:r>
          </a:p>
          <a:p>
            <a:pPr marL="914400" lvl="1" indent="-457200">
              <a:lnSpc>
                <a:spcPct val="125000"/>
              </a:lnSpc>
              <a:buFont typeface="Wingdings" panose="05000000000000000000" pitchFamily="2" charset="2"/>
              <a:buChar char="§"/>
            </a:pPr>
            <a:r>
              <a:rPr lang="en-US" sz="2200" dirty="0"/>
              <a:t>Present profile of toxic releases associated with HFC production at each facility overall and by chemical</a:t>
            </a:r>
          </a:p>
          <a:p>
            <a:pPr marL="914400" lvl="1" indent="-457200">
              <a:lnSpc>
                <a:spcPct val="125000"/>
              </a:lnSpc>
              <a:buFont typeface="Wingdings" panose="05000000000000000000" pitchFamily="2" charset="2"/>
              <a:buChar char="§"/>
            </a:pPr>
            <a:r>
              <a:rPr lang="en-US" sz="2200" dirty="0"/>
              <a:t>Proximity analysis to examine nearby community characteristics and cumulative risk of exposure</a:t>
            </a:r>
          </a:p>
          <a:p>
            <a:pPr marL="914400" lvl="1" indent="-457200">
              <a:lnSpc>
                <a:spcPct val="125000"/>
              </a:lnSpc>
              <a:buFont typeface="Wingdings" panose="05000000000000000000" pitchFamily="2" charset="2"/>
              <a:buChar char="§"/>
            </a:pPr>
            <a:r>
              <a:rPr lang="en-US" sz="2200" dirty="0"/>
              <a:t>Summarize recent compliance and enforcement history of HFC facilities</a:t>
            </a:r>
          </a:p>
        </p:txBody>
      </p:sp>
    </p:spTree>
    <p:custDataLst>
      <p:tags r:id="rId1"/>
    </p:custDataLst>
    <p:extLst>
      <p:ext uri="{BB962C8B-B14F-4D97-AF65-F5344CB8AC3E}">
        <p14:creationId xmlns:p14="http://schemas.microsoft.com/office/powerpoint/2010/main" val="123129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D9075-4104-1DD7-7684-CA169EB19EC0}"/>
              </a:ext>
            </a:extLst>
          </p:cNvPr>
          <p:cNvSpPr txBox="1">
            <a:spLocks/>
          </p:cNvSpPr>
          <p:nvPr/>
        </p:nvSpPr>
        <p:spPr>
          <a:xfrm>
            <a:off x="177393" y="499907"/>
            <a:ext cx="4444402" cy="177311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20000"/>
              </a:lnSpc>
            </a:pPr>
            <a:r>
              <a:rPr lang="en-US" sz="4000" dirty="0">
                <a:solidFill>
                  <a:srgbClr val="0070C0"/>
                </a:solidFill>
                <a:latin typeface="+mj-lt"/>
              </a:rPr>
              <a:t>Health Effects of Byproducts or Feedstocks of HFC Production</a:t>
            </a:r>
          </a:p>
        </p:txBody>
      </p:sp>
      <p:sp>
        <p:nvSpPr>
          <p:cNvPr id="7" name="Text Placeholder 7">
            <a:extLst>
              <a:ext uri="{FF2B5EF4-FFF2-40B4-BE49-F238E27FC236}">
                <a16:creationId xmlns:a16="http://schemas.microsoft.com/office/drawing/2014/main" id="{FF84875F-2140-6AAB-F009-093A20F5A376}"/>
              </a:ext>
            </a:extLst>
          </p:cNvPr>
          <p:cNvSpPr txBox="1">
            <a:spLocks/>
          </p:cNvSpPr>
          <p:nvPr/>
        </p:nvSpPr>
        <p:spPr>
          <a:xfrm>
            <a:off x="463307" y="2604451"/>
            <a:ext cx="4444401" cy="39610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25000"/>
              </a:lnSpc>
              <a:buNone/>
            </a:pPr>
            <a:r>
              <a:rPr lang="en-US" sz="2400" dirty="0">
                <a:solidFill>
                  <a:schemeClr val="tx1"/>
                </a:solidFill>
                <a:latin typeface="+mn-lt"/>
              </a:rPr>
              <a:t>HFC production uses chemical feedstocks and catalysts or produces byproducts that are toxic and/or may lead to serious health impacts for local communities and workers.</a:t>
            </a:r>
          </a:p>
        </p:txBody>
      </p:sp>
      <p:pic>
        <p:nvPicPr>
          <p:cNvPr id="9" name="Picture 8">
            <a:extLst>
              <a:ext uri="{FF2B5EF4-FFF2-40B4-BE49-F238E27FC236}">
                <a16:creationId xmlns:a16="http://schemas.microsoft.com/office/drawing/2014/main" id="{D1E93297-EA0A-3FD4-44FC-544843A303D1}"/>
              </a:ext>
            </a:extLst>
          </p:cNvPr>
          <p:cNvPicPr>
            <a:picLocks noChangeAspect="1"/>
          </p:cNvPicPr>
          <p:nvPr/>
        </p:nvPicPr>
        <p:blipFill>
          <a:blip r:embed="rId2"/>
          <a:stretch>
            <a:fillRect/>
          </a:stretch>
        </p:blipFill>
        <p:spPr>
          <a:xfrm>
            <a:off x="5015931" y="499907"/>
            <a:ext cx="6876884" cy="5706351"/>
          </a:xfrm>
          <a:prstGeom prst="rect">
            <a:avLst/>
          </a:prstGeom>
        </p:spPr>
      </p:pic>
    </p:spTree>
    <p:extLst>
      <p:ext uri="{BB962C8B-B14F-4D97-AF65-F5344CB8AC3E}">
        <p14:creationId xmlns:p14="http://schemas.microsoft.com/office/powerpoint/2010/main" val="101024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24791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Evaluation of 8 HFC Facilities</a:t>
            </a:r>
          </a:p>
        </p:txBody>
      </p:sp>
      <p:graphicFrame>
        <p:nvGraphicFramePr>
          <p:cNvPr id="2" name="Content Placeholder 11">
            <a:extLst>
              <a:ext uri="{FF2B5EF4-FFF2-40B4-BE49-F238E27FC236}">
                <a16:creationId xmlns:a16="http://schemas.microsoft.com/office/drawing/2014/main" id="{C9051069-1E8E-2FB0-81E4-148EB1B94BCC}"/>
              </a:ext>
            </a:extLst>
          </p:cNvPr>
          <p:cNvGraphicFramePr>
            <a:graphicFrameLocks/>
          </p:cNvGraphicFramePr>
          <p:nvPr>
            <p:extLst>
              <p:ext uri="{D42A27DB-BD31-4B8C-83A1-F6EECF244321}">
                <p14:modId xmlns:p14="http://schemas.microsoft.com/office/powerpoint/2010/main" val="3175825537"/>
              </p:ext>
            </p:extLst>
          </p:nvPr>
        </p:nvGraphicFramePr>
        <p:xfrm>
          <a:off x="1029448" y="1230923"/>
          <a:ext cx="10506061" cy="4994514"/>
        </p:xfrm>
        <a:graphic>
          <a:graphicData uri="http://schemas.openxmlformats.org/drawingml/2006/table">
            <a:tbl>
              <a:tblPr firstRow="1" firstCol="1" bandRow="1">
                <a:tableStyleId>{22838BEF-8BB2-4498-84A7-C5851F593DF1}</a:tableStyleId>
              </a:tblPr>
              <a:tblGrid>
                <a:gridCol w="2539424">
                  <a:extLst>
                    <a:ext uri="{9D8B030D-6E8A-4147-A177-3AD203B41FA5}">
                      <a16:colId xmlns:a16="http://schemas.microsoft.com/office/drawing/2014/main" val="1099985859"/>
                    </a:ext>
                  </a:extLst>
                </a:gridCol>
                <a:gridCol w="1121426">
                  <a:extLst>
                    <a:ext uri="{9D8B030D-6E8A-4147-A177-3AD203B41FA5}">
                      <a16:colId xmlns:a16="http://schemas.microsoft.com/office/drawing/2014/main" val="1924618253"/>
                    </a:ext>
                  </a:extLst>
                </a:gridCol>
                <a:gridCol w="1062406">
                  <a:extLst>
                    <a:ext uri="{9D8B030D-6E8A-4147-A177-3AD203B41FA5}">
                      <a16:colId xmlns:a16="http://schemas.microsoft.com/office/drawing/2014/main" val="2947604705"/>
                    </a:ext>
                  </a:extLst>
                </a:gridCol>
                <a:gridCol w="1097817">
                  <a:extLst>
                    <a:ext uri="{9D8B030D-6E8A-4147-A177-3AD203B41FA5}">
                      <a16:colId xmlns:a16="http://schemas.microsoft.com/office/drawing/2014/main" val="3513362195"/>
                    </a:ext>
                  </a:extLst>
                </a:gridCol>
                <a:gridCol w="1171247">
                  <a:extLst>
                    <a:ext uri="{9D8B030D-6E8A-4147-A177-3AD203B41FA5}">
                      <a16:colId xmlns:a16="http://schemas.microsoft.com/office/drawing/2014/main" val="369643855"/>
                    </a:ext>
                  </a:extLst>
                </a:gridCol>
                <a:gridCol w="1171247">
                  <a:extLst>
                    <a:ext uri="{9D8B030D-6E8A-4147-A177-3AD203B41FA5}">
                      <a16:colId xmlns:a16="http://schemas.microsoft.com/office/drawing/2014/main" val="3481835588"/>
                    </a:ext>
                  </a:extLst>
                </a:gridCol>
                <a:gridCol w="1171247">
                  <a:extLst>
                    <a:ext uri="{9D8B030D-6E8A-4147-A177-3AD203B41FA5}">
                      <a16:colId xmlns:a16="http://schemas.microsoft.com/office/drawing/2014/main" val="1634158645"/>
                    </a:ext>
                  </a:extLst>
                </a:gridCol>
                <a:gridCol w="1171247">
                  <a:extLst>
                    <a:ext uri="{9D8B030D-6E8A-4147-A177-3AD203B41FA5}">
                      <a16:colId xmlns:a16="http://schemas.microsoft.com/office/drawing/2014/main" val="378494104"/>
                    </a:ext>
                  </a:extLst>
                </a:gridCol>
              </a:tblGrid>
              <a:tr h="1859071">
                <a:tc>
                  <a:txBody>
                    <a:bodyPr/>
                    <a:lstStyle/>
                    <a:p>
                      <a:pPr marL="0" marR="0">
                        <a:lnSpc>
                          <a:spcPct val="98000"/>
                        </a:lnSpc>
                        <a:spcBef>
                          <a:spcPts val="0"/>
                        </a:spcBef>
                        <a:spcAft>
                          <a:spcPts val="0"/>
                        </a:spcAft>
                      </a:pPr>
                      <a:r>
                        <a:rPr lang="en-US" sz="1600" dirty="0">
                          <a:effectLst/>
                        </a:rPr>
                        <a:t>Facility name</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City</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State</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Number of Employees</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2019 HFC Emissions (MT CO2e)</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fontAlgn="ctr">
                        <a:lnSpc>
                          <a:spcPct val="100000"/>
                        </a:lnSpc>
                        <a:spcBef>
                          <a:spcPts val="0"/>
                        </a:spcBef>
                        <a:spcAft>
                          <a:spcPts val="0"/>
                        </a:spcAft>
                      </a:pPr>
                      <a:r>
                        <a:rPr lang="en-US" sz="1600" b="1" u="none" strike="noStrike" dirty="0">
                          <a:solidFill>
                            <a:srgbClr val="000000"/>
                          </a:solidFill>
                          <a:effectLst/>
                        </a:rPr>
                        <a:t>Air releases of toxic HFC production chemicals</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1" u="none" strike="noStrike" dirty="0">
                          <a:solidFill>
                            <a:srgbClr val="000000"/>
                          </a:solidFill>
                          <a:effectLst/>
                        </a:rPr>
                        <a:t>Water releases of toxic HFC production chemicals</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1" u="none" strike="noStrike">
                          <a:solidFill>
                            <a:srgbClr val="000000"/>
                          </a:solidFill>
                          <a:effectLst/>
                        </a:rPr>
                        <a:t>Offsite transfers of toxic HFC production chemicals</a:t>
                      </a:r>
                      <a:endParaRPr lang="en-US" sz="1600" b="0" i="0" u="none" strike="noStrike">
                        <a:effectLst/>
                        <a:latin typeface="+mn-lt"/>
                      </a:endParaRPr>
                    </a:p>
                  </a:txBody>
                  <a:tcPr marL="77615" marR="77615" marT="10780" marB="0" anchor="ctr"/>
                </a:tc>
                <a:extLst>
                  <a:ext uri="{0D108BD9-81ED-4DB2-BD59-A6C34878D82A}">
                    <a16:rowId xmlns:a16="http://schemas.microsoft.com/office/drawing/2014/main" val="2671521126"/>
                  </a:ext>
                </a:extLst>
              </a:tr>
              <a:tr h="379291">
                <a:tc>
                  <a:txBody>
                    <a:bodyPr/>
                    <a:lstStyle/>
                    <a:p>
                      <a:pPr marL="0" marR="0">
                        <a:lnSpc>
                          <a:spcPct val="98000"/>
                        </a:lnSpc>
                        <a:spcBef>
                          <a:spcPts val="0"/>
                        </a:spcBef>
                        <a:spcAft>
                          <a:spcPts val="0"/>
                        </a:spcAft>
                      </a:pPr>
                      <a:r>
                        <a:rPr lang="en-US" sz="1600" dirty="0">
                          <a:effectLst/>
                        </a:rPr>
                        <a:t>Arkema, Inc.</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Calvert City</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Kentucky</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200</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dirty="0">
                          <a:effectLst/>
                        </a:rPr>
                        <a:t>843,010</a:t>
                      </a:r>
                      <a:endParaRPr lang="en-US" sz="1600" dirty="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58,043</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456</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a:solidFill>
                            <a:srgbClr val="000000"/>
                          </a:solidFill>
                          <a:effectLst/>
                        </a:rPr>
                        <a:t>501</a:t>
                      </a:r>
                      <a:endParaRPr lang="en-US" sz="1600" b="0" i="0" u="none" strike="noStrike">
                        <a:effectLst/>
                        <a:latin typeface="+mn-lt"/>
                      </a:endParaRPr>
                    </a:p>
                  </a:txBody>
                  <a:tcPr marL="77615" marR="77615" marT="10780" marB="0" anchor="ctr"/>
                </a:tc>
                <a:extLst>
                  <a:ext uri="{0D108BD9-81ED-4DB2-BD59-A6C34878D82A}">
                    <a16:rowId xmlns:a16="http://schemas.microsoft.com/office/drawing/2014/main" val="9308154"/>
                  </a:ext>
                </a:extLst>
              </a:tr>
              <a:tr h="454838">
                <a:tc>
                  <a:txBody>
                    <a:bodyPr/>
                    <a:lstStyle/>
                    <a:p>
                      <a:pPr marL="0" marR="0">
                        <a:lnSpc>
                          <a:spcPct val="98000"/>
                        </a:lnSpc>
                        <a:spcBef>
                          <a:spcPts val="0"/>
                        </a:spcBef>
                        <a:spcAft>
                          <a:spcPts val="0"/>
                        </a:spcAft>
                      </a:pPr>
                      <a:r>
                        <a:rPr lang="en-US" sz="1600">
                          <a:effectLst/>
                        </a:rPr>
                        <a:t>Chemours - Corpus Christi Plant</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Gregory</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Texas</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250</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a:effectLst/>
                        </a:rPr>
                        <a:t>17,240</a:t>
                      </a:r>
                      <a:endParaRPr lang="en-US" sz="160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34,876</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effectLst/>
                        </a:rPr>
                        <a:t> </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effectLst/>
                        </a:rPr>
                        <a:t> </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2517523798"/>
                  </a:ext>
                </a:extLst>
              </a:tr>
              <a:tr h="323776">
                <a:tc>
                  <a:txBody>
                    <a:bodyPr/>
                    <a:lstStyle/>
                    <a:p>
                      <a:pPr marL="0" marR="0">
                        <a:lnSpc>
                          <a:spcPct val="98000"/>
                        </a:lnSpc>
                        <a:spcBef>
                          <a:spcPts val="0"/>
                        </a:spcBef>
                        <a:spcAft>
                          <a:spcPts val="0"/>
                        </a:spcAft>
                      </a:pPr>
                      <a:r>
                        <a:rPr lang="en-US" sz="1600">
                          <a:effectLst/>
                        </a:rPr>
                        <a:t>Chemours El Dorado</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El Dorado</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Arkansas</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21</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dirty="0">
                          <a:effectLst/>
                        </a:rPr>
                        <a:t>66,990</a:t>
                      </a:r>
                      <a:endParaRPr lang="en-US" sz="1600" dirty="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9,868</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effectLst/>
                        </a:rPr>
                        <a:t> </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effectLst/>
                        </a:rPr>
                        <a:t> </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3001572520"/>
                  </a:ext>
                </a:extLst>
              </a:tr>
              <a:tr h="329043">
                <a:tc>
                  <a:txBody>
                    <a:bodyPr/>
                    <a:lstStyle/>
                    <a:p>
                      <a:pPr marL="0" marR="0">
                        <a:lnSpc>
                          <a:spcPct val="98000"/>
                        </a:lnSpc>
                        <a:spcBef>
                          <a:spcPts val="0"/>
                        </a:spcBef>
                        <a:spcAft>
                          <a:spcPts val="0"/>
                        </a:spcAft>
                      </a:pPr>
                      <a:r>
                        <a:rPr lang="en-US" sz="1600">
                          <a:effectLst/>
                        </a:rPr>
                        <a:t>Chemours Louisville</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Louisville</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Kentucky</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127</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a:effectLst/>
                        </a:rPr>
                        <a:t>3,707,770</a:t>
                      </a:r>
                      <a:endParaRPr lang="en-US" sz="160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3,724</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effectLst/>
                        </a:rPr>
                        <a:t> </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196</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3894406651"/>
                  </a:ext>
                </a:extLst>
              </a:tr>
              <a:tr h="310710">
                <a:tc>
                  <a:txBody>
                    <a:bodyPr/>
                    <a:lstStyle/>
                    <a:p>
                      <a:pPr marL="0" marR="0">
                        <a:lnSpc>
                          <a:spcPct val="98000"/>
                        </a:lnSpc>
                        <a:spcBef>
                          <a:spcPts val="0"/>
                        </a:spcBef>
                        <a:spcAft>
                          <a:spcPts val="0"/>
                        </a:spcAft>
                      </a:pPr>
                      <a:r>
                        <a:rPr lang="en-US" sz="1600">
                          <a:effectLst/>
                        </a:rPr>
                        <a:t>Daikin America</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Decatur</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Alabama</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200</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a:effectLst/>
                        </a:rPr>
                        <a:t>5,297</a:t>
                      </a:r>
                      <a:endParaRPr lang="en-US" sz="160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3,313</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22</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30</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505032709"/>
                  </a:ext>
                </a:extLst>
              </a:tr>
              <a:tr h="454838">
                <a:tc>
                  <a:txBody>
                    <a:bodyPr/>
                    <a:lstStyle/>
                    <a:p>
                      <a:pPr marL="0" marR="0">
                        <a:lnSpc>
                          <a:spcPct val="98000"/>
                        </a:lnSpc>
                        <a:spcBef>
                          <a:spcPts val="0"/>
                        </a:spcBef>
                        <a:spcAft>
                          <a:spcPts val="0"/>
                        </a:spcAft>
                      </a:pPr>
                      <a:r>
                        <a:rPr lang="en-US" sz="1600" dirty="0">
                          <a:effectLst/>
                        </a:rPr>
                        <a:t>Honeywell - Geismar Complex</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Geismar</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Louisiana</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250</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dirty="0">
                          <a:effectLst/>
                        </a:rPr>
                        <a:t>413,584</a:t>
                      </a:r>
                      <a:endParaRPr lang="en-US" sz="1600" dirty="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51,282</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499</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62,543</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3521072885"/>
                  </a:ext>
                </a:extLst>
              </a:tr>
              <a:tr h="358920">
                <a:tc>
                  <a:txBody>
                    <a:bodyPr/>
                    <a:lstStyle/>
                    <a:p>
                      <a:pPr marL="0" marR="0">
                        <a:lnSpc>
                          <a:spcPct val="98000"/>
                        </a:lnSpc>
                        <a:spcBef>
                          <a:spcPts val="0"/>
                        </a:spcBef>
                        <a:spcAft>
                          <a:spcPts val="0"/>
                        </a:spcAft>
                      </a:pPr>
                      <a:r>
                        <a:rPr lang="en-US" sz="1600" dirty="0" err="1">
                          <a:effectLst/>
                        </a:rPr>
                        <a:t>Iofina</a:t>
                      </a:r>
                      <a:r>
                        <a:rPr lang="en-US" sz="1600" dirty="0">
                          <a:effectLst/>
                        </a:rPr>
                        <a:t> Chemical Inc.</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Covington</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Kentucky</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100</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dirty="0">
                          <a:effectLst/>
                        </a:rPr>
                        <a:t>NR</a:t>
                      </a:r>
                      <a:endParaRPr lang="en-US" sz="1600" dirty="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a:solidFill>
                            <a:srgbClr val="000000"/>
                          </a:solidFill>
                          <a:effectLst/>
                        </a:rPr>
                        <a:t> </a:t>
                      </a:r>
                      <a:endParaRPr lang="en-US" sz="1600" b="0" i="0" u="none" strike="noStrike">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 </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 </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2285973591"/>
                  </a:ext>
                </a:extLst>
              </a:tr>
              <a:tr h="454838">
                <a:tc>
                  <a:txBody>
                    <a:bodyPr/>
                    <a:lstStyle/>
                    <a:p>
                      <a:pPr marL="0" marR="0">
                        <a:lnSpc>
                          <a:spcPct val="97000"/>
                        </a:lnSpc>
                        <a:spcBef>
                          <a:spcPts val="0"/>
                        </a:spcBef>
                        <a:spcAft>
                          <a:spcPts val="0"/>
                        </a:spcAft>
                      </a:pPr>
                      <a:r>
                        <a:rPr lang="en-US" sz="1600" dirty="0" err="1">
                          <a:effectLst/>
                        </a:rPr>
                        <a:t>Mexichem</a:t>
                      </a:r>
                      <a:r>
                        <a:rPr lang="en-US" sz="1600" dirty="0">
                          <a:effectLst/>
                        </a:rPr>
                        <a:t> Fluor Inc.</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Saint Gabriel</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a:effectLst/>
                        </a:rPr>
                        <a:t>Louisiana</a:t>
                      </a:r>
                      <a:endParaRPr lang="en-US" sz="160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ctr">
                        <a:lnSpc>
                          <a:spcPct val="98000"/>
                        </a:lnSpc>
                        <a:spcBef>
                          <a:spcPts val="0"/>
                        </a:spcBef>
                        <a:spcAft>
                          <a:spcPts val="0"/>
                        </a:spcAft>
                      </a:pPr>
                      <a:r>
                        <a:rPr lang="en-US" sz="1600" dirty="0">
                          <a:effectLst/>
                        </a:rPr>
                        <a:t>67</a:t>
                      </a:r>
                      <a:endParaRPr lang="en-US" sz="1600" dirty="0">
                        <a:effectLst/>
                        <a:latin typeface="+mn-lt"/>
                        <a:ea typeface="Segoe UI" panose="020B0502040204020203" pitchFamily="34" charset="0"/>
                        <a:cs typeface="Arial" panose="020B0604020202020204" pitchFamily="34" charset="0"/>
                      </a:endParaRPr>
                    </a:p>
                  </a:txBody>
                  <a:tcPr marL="37763" marR="37763" marT="0" marB="0" anchor="ctr"/>
                </a:tc>
                <a:tc>
                  <a:txBody>
                    <a:bodyPr/>
                    <a:lstStyle/>
                    <a:p>
                      <a:pPr marL="0" marR="0" algn="r">
                        <a:lnSpc>
                          <a:spcPct val="106000"/>
                        </a:lnSpc>
                        <a:spcBef>
                          <a:spcPts val="0"/>
                        </a:spcBef>
                        <a:spcAft>
                          <a:spcPts val="0"/>
                        </a:spcAft>
                      </a:pPr>
                      <a:r>
                        <a:rPr lang="en-US" sz="1600" dirty="0">
                          <a:effectLst/>
                        </a:rPr>
                        <a:t>18,331</a:t>
                      </a:r>
                      <a:endParaRPr lang="en-US" sz="1600" dirty="0">
                        <a:effectLst/>
                        <a:latin typeface="+mn-lt"/>
                        <a:ea typeface="Segoe UI" panose="020B0502040204020203" pitchFamily="34" charset="0"/>
                        <a:cs typeface="Arial" panose="020B0604020202020204" pitchFamily="34" charset="0"/>
                      </a:endParaRPr>
                    </a:p>
                  </a:txBody>
                  <a:tcPr marL="68580" marR="68580" marT="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4,369</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28</a:t>
                      </a:r>
                      <a:endParaRPr lang="en-US" sz="1600" b="0" i="0" u="none" strike="noStrike" dirty="0">
                        <a:effectLst/>
                        <a:latin typeface="+mn-lt"/>
                      </a:endParaRPr>
                    </a:p>
                  </a:txBody>
                  <a:tcPr marL="77615" marR="77615" marT="10780" marB="0" anchor="ctr"/>
                </a:tc>
                <a:tc>
                  <a:txBody>
                    <a:bodyPr/>
                    <a:lstStyle/>
                    <a:p>
                      <a:pPr marL="0" marR="0" algn="ctr" fontAlgn="ctr">
                        <a:lnSpc>
                          <a:spcPct val="100000"/>
                        </a:lnSpc>
                        <a:spcBef>
                          <a:spcPts val="0"/>
                        </a:spcBef>
                        <a:spcAft>
                          <a:spcPts val="0"/>
                        </a:spcAft>
                      </a:pPr>
                      <a:r>
                        <a:rPr lang="en-US" sz="1600" b="0" u="none" strike="noStrike" dirty="0">
                          <a:solidFill>
                            <a:srgbClr val="000000"/>
                          </a:solidFill>
                          <a:effectLst/>
                        </a:rPr>
                        <a:t>73</a:t>
                      </a:r>
                      <a:endParaRPr lang="en-US" sz="1600" b="0" i="0" u="none" strike="noStrike" dirty="0">
                        <a:effectLst/>
                        <a:latin typeface="+mn-lt"/>
                      </a:endParaRPr>
                    </a:p>
                  </a:txBody>
                  <a:tcPr marL="77615" marR="77615" marT="10780" marB="0" anchor="ctr"/>
                </a:tc>
                <a:extLst>
                  <a:ext uri="{0D108BD9-81ED-4DB2-BD59-A6C34878D82A}">
                    <a16:rowId xmlns:a16="http://schemas.microsoft.com/office/drawing/2014/main" val="2713697625"/>
                  </a:ext>
                </a:extLst>
              </a:tr>
            </a:tbl>
          </a:graphicData>
        </a:graphic>
      </p:graphicFrame>
      <p:sp>
        <p:nvSpPr>
          <p:cNvPr id="10" name="Rectangle 9">
            <a:extLst>
              <a:ext uri="{FF2B5EF4-FFF2-40B4-BE49-F238E27FC236}">
                <a16:creationId xmlns:a16="http://schemas.microsoft.com/office/drawing/2014/main" id="{36AC2BDC-651F-B37F-1B35-5EC67E92E4AC}"/>
              </a:ext>
            </a:extLst>
          </p:cNvPr>
          <p:cNvSpPr/>
          <p:nvPr/>
        </p:nvSpPr>
        <p:spPr>
          <a:xfrm>
            <a:off x="5779477" y="4958861"/>
            <a:ext cx="5756032" cy="410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C9A8D7-A8BB-6805-C275-8EC844ED835A}"/>
              </a:ext>
            </a:extLst>
          </p:cNvPr>
          <p:cNvSpPr/>
          <p:nvPr/>
        </p:nvSpPr>
        <p:spPr>
          <a:xfrm>
            <a:off x="5779477" y="3064666"/>
            <a:ext cx="5756032" cy="410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322105-C202-8E1C-31EF-458F1BC45168}"/>
              </a:ext>
            </a:extLst>
          </p:cNvPr>
          <p:cNvSpPr/>
          <p:nvPr/>
        </p:nvSpPr>
        <p:spPr>
          <a:xfrm>
            <a:off x="9167446" y="4583964"/>
            <a:ext cx="1207477" cy="374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51401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24791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Evaluation of 8 HFC Facilities</a:t>
            </a:r>
          </a:p>
        </p:txBody>
      </p:sp>
      <p:pic>
        <p:nvPicPr>
          <p:cNvPr id="4" name="Picture 3">
            <a:extLst>
              <a:ext uri="{FF2B5EF4-FFF2-40B4-BE49-F238E27FC236}">
                <a16:creationId xmlns:a16="http://schemas.microsoft.com/office/drawing/2014/main" id="{088B8C23-970A-016B-0025-34A1FB1C3913}"/>
              </a:ext>
            </a:extLst>
          </p:cNvPr>
          <p:cNvPicPr>
            <a:picLocks noChangeAspect="1"/>
          </p:cNvPicPr>
          <p:nvPr/>
        </p:nvPicPr>
        <p:blipFill>
          <a:blip r:embed="rId4"/>
          <a:stretch>
            <a:fillRect/>
          </a:stretch>
        </p:blipFill>
        <p:spPr>
          <a:xfrm>
            <a:off x="5861538" y="1490663"/>
            <a:ext cx="6330462" cy="4777029"/>
          </a:xfrm>
          <a:prstGeom prst="rect">
            <a:avLst/>
          </a:prstGeom>
        </p:spPr>
      </p:pic>
      <p:pic>
        <p:nvPicPr>
          <p:cNvPr id="7" name="Picture 6">
            <a:extLst>
              <a:ext uri="{FF2B5EF4-FFF2-40B4-BE49-F238E27FC236}">
                <a16:creationId xmlns:a16="http://schemas.microsoft.com/office/drawing/2014/main" id="{86DDCBFF-B943-4C5C-6BFD-B1DF709850E8}"/>
              </a:ext>
            </a:extLst>
          </p:cNvPr>
          <p:cNvPicPr>
            <a:picLocks noChangeAspect="1"/>
          </p:cNvPicPr>
          <p:nvPr/>
        </p:nvPicPr>
        <p:blipFill>
          <a:blip r:embed="rId5"/>
          <a:stretch>
            <a:fillRect/>
          </a:stretch>
        </p:blipFill>
        <p:spPr>
          <a:xfrm>
            <a:off x="162666" y="1490663"/>
            <a:ext cx="6126304" cy="4663952"/>
          </a:xfrm>
          <a:prstGeom prst="rect">
            <a:avLst/>
          </a:prstGeom>
        </p:spPr>
      </p:pic>
    </p:spTree>
    <p:custDataLst>
      <p:tags r:id="rId1"/>
    </p:custDataLst>
    <p:extLst>
      <p:ext uri="{BB962C8B-B14F-4D97-AF65-F5344CB8AC3E}">
        <p14:creationId xmlns:p14="http://schemas.microsoft.com/office/powerpoint/2010/main" val="4180768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D9075-4104-1DD7-7684-CA169EB19EC0}"/>
              </a:ext>
            </a:extLst>
          </p:cNvPr>
          <p:cNvSpPr txBox="1">
            <a:spLocks/>
          </p:cNvSpPr>
          <p:nvPr/>
        </p:nvSpPr>
        <p:spPr>
          <a:xfrm>
            <a:off x="2645082" y="-228944"/>
            <a:ext cx="6901836"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20000"/>
              </a:lnSpc>
            </a:pPr>
            <a:r>
              <a:rPr lang="en-US" sz="4000" dirty="0">
                <a:solidFill>
                  <a:srgbClr val="0070C0"/>
                </a:solidFill>
                <a:latin typeface="+mj-lt"/>
              </a:rPr>
              <a:t>Community Profile Analysis of 8 HFC Facilities</a:t>
            </a:r>
          </a:p>
        </p:txBody>
      </p:sp>
      <p:sp>
        <p:nvSpPr>
          <p:cNvPr id="6" name="TextBox 5">
            <a:extLst>
              <a:ext uri="{FF2B5EF4-FFF2-40B4-BE49-F238E27FC236}">
                <a16:creationId xmlns:a16="http://schemas.microsoft.com/office/drawing/2014/main" id="{F82EBA94-3080-9DD3-50C2-750DB1C4BC9D}"/>
              </a:ext>
            </a:extLst>
          </p:cNvPr>
          <p:cNvSpPr txBox="1"/>
          <p:nvPr/>
        </p:nvSpPr>
        <p:spPr>
          <a:xfrm>
            <a:off x="370259" y="2565652"/>
            <a:ext cx="4799618" cy="3023392"/>
          </a:xfrm>
          <a:prstGeom prst="rect">
            <a:avLst/>
          </a:prstGeom>
          <a:noFill/>
          <a:effectLst/>
        </p:spPr>
        <p:txBody>
          <a:bodyPr wrap="square" rtlCol="0">
            <a:spAutoFit/>
          </a:bodyPr>
          <a:lstStyle/>
          <a:p>
            <a:pPr>
              <a:lnSpc>
                <a:spcPct val="125000"/>
              </a:lnSpc>
            </a:pPr>
            <a:r>
              <a:rPr lang="en-US" sz="2200" dirty="0"/>
              <a:t>Proximity analysis characterized communities near 8 HFC facilities.</a:t>
            </a:r>
          </a:p>
          <a:p>
            <a:pPr marL="800100" lvl="1" indent="-342900">
              <a:lnSpc>
                <a:spcPct val="125000"/>
              </a:lnSpc>
              <a:buFont typeface="Wingdings" panose="05000000000000000000" pitchFamily="2" charset="2"/>
              <a:buChar char="§"/>
            </a:pPr>
            <a:r>
              <a:rPr lang="en-US" sz="2200" dirty="0"/>
              <a:t>1-, 3-, 5- and 10-mile buffers</a:t>
            </a:r>
          </a:p>
          <a:p>
            <a:pPr marL="800100" lvl="1" indent="-342900">
              <a:lnSpc>
                <a:spcPct val="125000"/>
              </a:lnSpc>
              <a:buFont typeface="Wingdings" panose="05000000000000000000" pitchFamily="2" charset="2"/>
              <a:buChar char="§"/>
            </a:pPr>
            <a:r>
              <a:rPr lang="en-US" sz="2200" dirty="0"/>
              <a:t>Overall and for each facility</a:t>
            </a:r>
          </a:p>
          <a:p>
            <a:pPr marL="800100" lvl="1" indent="-342900">
              <a:lnSpc>
                <a:spcPct val="125000"/>
              </a:lnSpc>
              <a:buFont typeface="Wingdings" panose="05000000000000000000" pitchFamily="2" charset="2"/>
              <a:buChar char="§"/>
            </a:pPr>
            <a:r>
              <a:rPr lang="en-US" sz="2200" dirty="0"/>
              <a:t>Very high NATA cancer risks around LA facilities</a:t>
            </a:r>
          </a:p>
          <a:p>
            <a:pPr marL="800100" lvl="1" indent="-342900">
              <a:lnSpc>
                <a:spcPct val="125000"/>
              </a:lnSpc>
              <a:buFont typeface="Wingdings" panose="05000000000000000000" pitchFamily="2" charset="2"/>
              <a:buChar char="§"/>
            </a:pPr>
            <a:r>
              <a:rPr lang="en-US" sz="2200" dirty="0"/>
              <a:t>Not only due to HFC production</a:t>
            </a:r>
          </a:p>
        </p:txBody>
      </p:sp>
      <p:pic>
        <p:nvPicPr>
          <p:cNvPr id="9" name="Picture 8">
            <a:extLst>
              <a:ext uri="{FF2B5EF4-FFF2-40B4-BE49-F238E27FC236}">
                <a16:creationId xmlns:a16="http://schemas.microsoft.com/office/drawing/2014/main" id="{ED24B4A7-6D3B-93CE-CF4A-C1510C9D69DC}"/>
              </a:ext>
            </a:extLst>
          </p:cNvPr>
          <p:cNvPicPr>
            <a:picLocks noChangeAspect="1"/>
          </p:cNvPicPr>
          <p:nvPr/>
        </p:nvPicPr>
        <p:blipFill>
          <a:blip r:embed="rId2"/>
          <a:stretch>
            <a:fillRect/>
          </a:stretch>
        </p:blipFill>
        <p:spPr>
          <a:xfrm>
            <a:off x="5169877" y="2120623"/>
            <a:ext cx="6908998" cy="3962853"/>
          </a:xfrm>
          <a:prstGeom prst="rect">
            <a:avLst/>
          </a:prstGeom>
        </p:spPr>
      </p:pic>
      <p:sp>
        <p:nvSpPr>
          <p:cNvPr id="10" name="Rectangle 9">
            <a:extLst>
              <a:ext uri="{FF2B5EF4-FFF2-40B4-BE49-F238E27FC236}">
                <a16:creationId xmlns:a16="http://schemas.microsoft.com/office/drawing/2014/main" id="{3E535961-A83B-BB17-B618-0496710C6E0E}"/>
              </a:ext>
            </a:extLst>
          </p:cNvPr>
          <p:cNvSpPr/>
          <p:nvPr/>
        </p:nvSpPr>
        <p:spPr>
          <a:xfrm>
            <a:off x="5158154" y="5287108"/>
            <a:ext cx="6920721" cy="749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90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06E06F-970F-CC06-FD75-612A3DA57268}"/>
              </a:ext>
            </a:extLst>
          </p:cNvPr>
          <p:cNvPicPr>
            <a:picLocks noChangeAspect="1"/>
          </p:cNvPicPr>
          <p:nvPr/>
        </p:nvPicPr>
        <p:blipFill>
          <a:blip r:embed="rId2"/>
          <a:stretch>
            <a:fillRect/>
          </a:stretch>
        </p:blipFill>
        <p:spPr>
          <a:xfrm>
            <a:off x="5802924" y="1614511"/>
            <a:ext cx="6290037" cy="4780428"/>
          </a:xfrm>
          <a:prstGeom prst="rect">
            <a:avLst/>
          </a:prstGeom>
        </p:spPr>
      </p:pic>
      <p:sp>
        <p:nvSpPr>
          <p:cNvPr id="4" name="Title 2">
            <a:extLst>
              <a:ext uri="{FF2B5EF4-FFF2-40B4-BE49-F238E27FC236}">
                <a16:creationId xmlns:a16="http://schemas.microsoft.com/office/drawing/2014/main" id="{F84D9075-4104-1DD7-7684-CA169EB19EC0}"/>
              </a:ext>
            </a:extLst>
          </p:cNvPr>
          <p:cNvSpPr txBox="1">
            <a:spLocks/>
          </p:cNvSpPr>
          <p:nvPr/>
        </p:nvSpPr>
        <p:spPr>
          <a:xfrm>
            <a:off x="1498387" y="-423497"/>
            <a:ext cx="9195226"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lnSpc>
                <a:spcPct val="120000"/>
              </a:lnSpc>
            </a:pPr>
            <a:r>
              <a:rPr lang="en-US" sz="4000" dirty="0">
                <a:solidFill>
                  <a:srgbClr val="0070C0"/>
                </a:solidFill>
                <a:latin typeface="+mj-lt"/>
              </a:rPr>
              <a:t>Facility Emissions Transport Modelling</a:t>
            </a:r>
          </a:p>
        </p:txBody>
      </p:sp>
      <p:sp>
        <p:nvSpPr>
          <p:cNvPr id="6" name="TextBox 5">
            <a:extLst>
              <a:ext uri="{FF2B5EF4-FFF2-40B4-BE49-F238E27FC236}">
                <a16:creationId xmlns:a16="http://schemas.microsoft.com/office/drawing/2014/main" id="{F82EBA94-3080-9DD3-50C2-750DB1C4BC9D}"/>
              </a:ext>
            </a:extLst>
          </p:cNvPr>
          <p:cNvSpPr txBox="1"/>
          <p:nvPr/>
        </p:nvSpPr>
        <p:spPr>
          <a:xfrm>
            <a:off x="616444" y="3052316"/>
            <a:ext cx="5186480" cy="1904817"/>
          </a:xfrm>
          <a:prstGeom prst="rect">
            <a:avLst/>
          </a:prstGeom>
          <a:noFill/>
          <a:effectLst/>
        </p:spPr>
        <p:txBody>
          <a:bodyPr wrap="square" rtlCol="0">
            <a:spAutoFit/>
          </a:bodyPr>
          <a:lstStyle/>
          <a:p>
            <a:pPr>
              <a:lnSpc>
                <a:spcPct val="125000"/>
              </a:lnSpc>
            </a:pPr>
            <a:r>
              <a:rPr lang="en-US" sz="2400" dirty="0"/>
              <a:t>Modelled pollution transport modelling for specific facilities with the highest respiratory hazard (link to </a:t>
            </a:r>
            <a:r>
              <a:rPr lang="en-US" sz="2400" dirty="0">
                <a:hlinkClick r:id="rId3"/>
              </a:rPr>
              <a:t>Regulatory Impact Analysis</a:t>
            </a:r>
            <a:r>
              <a:rPr lang="en-US" sz="2400" dirty="0"/>
              <a:t>). </a:t>
            </a:r>
          </a:p>
        </p:txBody>
      </p:sp>
    </p:spTree>
    <p:extLst>
      <p:ext uri="{BB962C8B-B14F-4D97-AF65-F5344CB8AC3E}">
        <p14:creationId xmlns:p14="http://schemas.microsoft.com/office/powerpoint/2010/main" val="407346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AIM Act EJ Analysis Conclusions</a:t>
            </a:r>
          </a:p>
        </p:txBody>
      </p:sp>
      <p:sp>
        <p:nvSpPr>
          <p:cNvPr id="3" name="TextBox 2">
            <a:extLst>
              <a:ext uri="{FF2B5EF4-FFF2-40B4-BE49-F238E27FC236}">
                <a16:creationId xmlns:a16="http://schemas.microsoft.com/office/drawing/2014/main" id="{7050ABE8-D54D-C1C5-DE4A-89BE0619D94A}"/>
              </a:ext>
            </a:extLst>
          </p:cNvPr>
          <p:cNvSpPr txBox="1"/>
          <p:nvPr/>
        </p:nvSpPr>
        <p:spPr>
          <a:xfrm>
            <a:off x="842970" y="1905919"/>
            <a:ext cx="10610476" cy="3869777"/>
          </a:xfrm>
          <a:prstGeom prst="rect">
            <a:avLst/>
          </a:prstGeom>
          <a:noFill/>
          <a:effectLst/>
        </p:spPr>
        <p:txBody>
          <a:bodyPr wrap="square" rtlCol="0">
            <a:spAutoFit/>
          </a:bodyPr>
          <a:lstStyle/>
          <a:p>
            <a:pPr>
              <a:lnSpc>
                <a:spcPct val="125000"/>
              </a:lnSpc>
            </a:pPr>
            <a:r>
              <a:rPr lang="en-US" sz="2200" dirty="0"/>
              <a:t>Conclusions:</a:t>
            </a:r>
          </a:p>
          <a:p>
            <a:pPr marL="914400" lvl="1" indent="-457200">
              <a:lnSpc>
                <a:spcPct val="125000"/>
              </a:lnSpc>
              <a:buFont typeface="Wingdings" panose="05000000000000000000" pitchFamily="2" charset="2"/>
              <a:buChar char="§"/>
            </a:pPr>
            <a:r>
              <a:rPr lang="en-US" sz="2200" dirty="0"/>
              <a:t>Baseline cancer and respiratory risks from air toxics are generally higher close to an HFC production facility</a:t>
            </a:r>
          </a:p>
          <a:p>
            <a:pPr marL="914400" lvl="1" indent="-457200">
              <a:lnSpc>
                <a:spcPct val="125000"/>
              </a:lnSpc>
              <a:buFont typeface="Wingdings" panose="05000000000000000000" pitchFamily="2" charset="2"/>
              <a:buChar char="§"/>
            </a:pPr>
            <a:r>
              <a:rPr lang="en-US" sz="2200" dirty="0"/>
              <a:t>Higher percentages of low-income and Black individuals live near HFC production facilities compared with the overall average at the national level.</a:t>
            </a:r>
          </a:p>
          <a:p>
            <a:pPr marL="914400" lvl="1" indent="-457200">
              <a:lnSpc>
                <a:spcPct val="125000"/>
              </a:lnSpc>
              <a:buFont typeface="Wingdings" panose="05000000000000000000" pitchFamily="2" charset="2"/>
              <a:buChar char="§"/>
            </a:pPr>
            <a:r>
              <a:rPr lang="en-US" sz="2200" dirty="0"/>
              <a:t>Potential changes in toxic emissions might be unevenly distributed in ways that impact low-income and minority communities differentially. </a:t>
            </a:r>
          </a:p>
          <a:p>
            <a:pPr marL="914400" lvl="1" indent="-457200">
              <a:lnSpc>
                <a:spcPct val="125000"/>
              </a:lnSpc>
              <a:buFont typeface="Wingdings" panose="05000000000000000000" pitchFamily="2" charset="2"/>
              <a:buChar char="§"/>
            </a:pPr>
            <a:r>
              <a:rPr lang="en-US" sz="2200" dirty="0"/>
              <a:t>Predicting these effects </a:t>
            </a:r>
            <a:r>
              <a:rPr lang="en-US" sz="2200" i="1" dirty="0"/>
              <a:t>ex ante </a:t>
            </a:r>
            <a:r>
              <a:rPr lang="en-US" sz="2200" dirty="0"/>
              <a:t>is difficult due to limited information on where and in what quantities specific substitutes will be produced.</a:t>
            </a:r>
          </a:p>
        </p:txBody>
      </p:sp>
    </p:spTree>
    <p:custDataLst>
      <p:tags r:id="rId1"/>
    </p:custDataLst>
    <p:extLst>
      <p:ext uri="{BB962C8B-B14F-4D97-AF65-F5344CB8AC3E}">
        <p14:creationId xmlns:p14="http://schemas.microsoft.com/office/powerpoint/2010/main" val="3418748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3557F-96F0-8004-194F-1DA16D1BD781}"/>
              </a:ext>
            </a:extLst>
          </p:cNvPr>
          <p:cNvSpPr>
            <a:spLocks noGrp="1"/>
          </p:cNvSpPr>
          <p:nvPr>
            <p:ph type="title"/>
          </p:nvPr>
        </p:nvSpPr>
        <p:spPr>
          <a:xfrm>
            <a:off x="1036320" y="2406657"/>
            <a:ext cx="10058400" cy="869943"/>
          </a:xfrm>
        </p:spPr>
        <p:txBody>
          <a:bodyPr>
            <a:normAutofit/>
          </a:bodyPr>
          <a:lstStyle/>
          <a:p>
            <a:pPr algn="ctr"/>
            <a:r>
              <a:rPr lang="en-US" sz="3200" b="1" dirty="0">
                <a:solidFill>
                  <a:srgbClr val="0070C0"/>
                </a:solidFill>
                <a:latin typeface="+mn-lt"/>
                <a:ea typeface="Cambria" panose="02040503050406030204" pitchFamily="18" charset="0"/>
              </a:rPr>
              <a:t>Part 4: Retrospective Studies of EJ Analysis</a:t>
            </a:r>
          </a:p>
        </p:txBody>
      </p:sp>
    </p:spTree>
    <p:extLst>
      <p:ext uri="{BB962C8B-B14F-4D97-AF65-F5344CB8AC3E}">
        <p14:creationId xmlns:p14="http://schemas.microsoft.com/office/powerpoint/2010/main" val="1767262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Some Perspective</a:t>
            </a:r>
          </a:p>
        </p:txBody>
      </p:sp>
      <p:sp>
        <p:nvSpPr>
          <p:cNvPr id="3" name="TextBox 2">
            <a:extLst>
              <a:ext uri="{FF2B5EF4-FFF2-40B4-BE49-F238E27FC236}">
                <a16:creationId xmlns:a16="http://schemas.microsoft.com/office/drawing/2014/main" id="{7050ABE8-D54D-C1C5-DE4A-89BE0619D94A}"/>
              </a:ext>
            </a:extLst>
          </p:cNvPr>
          <p:cNvSpPr txBox="1"/>
          <p:nvPr/>
        </p:nvSpPr>
        <p:spPr>
          <a:xfrm>
            <a:off x="582942" y="2036439"/>
            <a:ext cx="4366704" cy="3526350"/>
          </a:xfrm>
          <a:prstGeom prst="rect">
            <a:avLst/>
          </a:prstGeom>
          <a:noFill/>
          <a:effectLst/>
        </p:spPr>
        <p:txBody>
          <a:bodyPr wrap="square" rtlCol="0">
            <a:spAutoFit/>
          </a:bodyPr>
          <a:lstStyle/>
          <a:p>
            <a:pPr>
              <a:lnSpc>
                <a:spcPct val="125000"/>
              </a:lnSpc>
            </a:pPr>
            <a:r>
              <a:rPr lang="en-US" sz="2000" dirty="0"/>
              <a:t>In general, federal agencies have not conducted meaningful EJ analyses. </a:t>
            </a:r>
          </a:p>
          <a:p>
            <a:pPr marL="800100" lvl="1" indent="-342900">
              <a:lnSpc>
                <a:spcPct val="125000"/>
              </a:lnSpc>
              <a:buFont typeface="Wingdings" panose="05000000000000000000" pitchFamily="2" charset="2"/>
              <a:buChar char="§"/>
            </a:pPr>
            <a:r>
              <a:rPr lang="en-US" sz="2000" dirty="0" err="1">
                <a:hlinkClick r:id="rId4"/>
              </a:rPr>
              <a:t>Cecot</a:t>
            </a:r>
            <a:r>
              <a:rPr lang="en-US" sz="2000" dirty="0">
                <a:hlinkClick r:id="rId4"/>
              </a:rPr>
              <a:t> and Hahn (2022) </a:t>
            </a:r>
            <a:r>
              <a:rPr lang="en-US" sz="2000" dirty="0"/>
              <a:t>analyze 189 regulatory impact assessments from 2003-2021.</a:t>
            </a:r>
          </a:p>
          <a:p>
            <a:pPr marL="800100" lvl="1" indent="-342900">
              <a:lnSpc>
                <a:spcPct val="125000"/>
              </a:lnSpc>
              <a:buFont typeface="Wingdings" panose="05000000000000000000" pitchFamily="2" charset="2"/>
              <a:buChar char="§"/>
            </a:pPr>
            <a:r>
              <a:rPr lang="en-US" sz="2000" dirty="0"/>
              <a:t>17% of regulatory analyses discuss EJ and equity. </a:t>
            </a:r>
          </a:p>
          <a:p>
            <a:pPr marL="800100" lvl="1" indent="-342900">
              <a:lnSpc>
                <a:spcPct val="125000"/>
              </a:lnSpc>
              <a:buFont typeface="Wingdings" panose="05000000000000000000" pitchFamily="2" charset="2"/>
              <a:buChar char="§"/>
            </a:pPr>
            <a:r>
              <a:rPr lang="en-US" sz="2000" dirty="0"/>
              <a:t>28 of 34 analyses that discussed equity or EJ were EPA analyses. </a:t>
            </a:r>
          </a:p>
        </p:txBody>
      </p:sp>
      <p:pic>
        <p:nvPicPr>
          <p:cNvPr id="4" name="Picture 3">
            <a:extLst>
              <a:ext uri="{FF2B5EF4-FFF2-40B4-BE49-F238E27FC236}">
                <a16:creationId xmlns:a16="http://schemas.microsoft.com/office/drawing/2014/main" id="{520ABFC4-75B3-C89A-FE0C-E62E42DCFD3A}"/>
              </a:ext>
            </a:extLst>
          </p:cNvPr>
          <p:cNvPicPr>
            <a:picLocks noChangeAspect="1"/>
          </p:cNvPicPr>
          <p:nvPr/>
        </p:nvPicPr>
        <p:blipFill>
          <a:blip r:embed="rId5"/>
          <a:stretch>
            <a:fillRect/>
          </a:stretch>
        </p:blipFill>
        <p:spPr>
          <a:xfrm>
            <a:off x="5065848" y="2036439"/>
            <a:ext cx="6827854" cy="4031929"/>
          </a:xfrm>
          <a:prstGeom prst="rect">
            <a:avLst/>
          </a:prstGeom>
        </p:spPr>
      </p:pic>
      <p:sp>
        <p:nvSpPr>
          <p:cNvPr id="6" name="Rectangle 5">
            <a:extLst>
              <a:ext uri="{FF2B5EF4-FFF2-40B4-BE49-F238E27FC236}">
                <a16:creationId xmlns:a16="http://schemas.microsoft.com/office/drawing/2014/main" id="{69B86E85-12FC-BC2F-6032-BFEAD6960EA0}"/>
              </a:ext>
            </a:extLst>
          </p:cNvPr>
          <p:cNvSpPr/>
          <p:nvPr/>
        </p:nvSpPr>
        <p:spPr>
          <a:xfrm>
            <a:off x="8662737" y="2298032"/>
            <a:ext cx="914400" cy="37703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74B4D8-767A-43D4-E0B2-C356981F618C}"/>
              </a:ext>
            </a:extLst>
          </p:cNvPr>
          <p:cNvSpPr/>
          <p:nvPr/>
        </p:nvSpPr>
        <p:spPr>
          <a:xfrm>
            <a:off x="7832558" y="3549316"/>
            <a:ext cx="1576137" cy="24113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77161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Quantitative EPA EJ Analyses 2012- 2021</a:t>
            </a:r>
          </a:p>
        </p:txBody>
      </p:sp>
      <p:sp>
        <p:nvSpPr>
          <p:cNvPr id="2" name="TextBox 1">
            <a:extLst>
              <a:ext uri="{FF2B5EF4-FFF2-40B4-BE49-F238E27FC236}">
                <a16:creationId xmlns:a16="http://schemas.microsoft.com/office/drawing/2014/main" id="{B3FB2736-AAD1-9F16-ABB0-7704C57321D9}"/>
              </a:ext>
            </a:extLst>
          </p:cNvPr>
          <p:cNvSpPr txBox="1"/>
          <p:nvPr/>
        </p:nvSpPr>
        <p:spPr>
          <a:xfrm>
            <a:off x="466740" y="1955945"/>
            <a:ext cx="4927189" cy="4213141"/>
          </a:xfrm>
          <a:prstGeom prst="rect">
            <a:avLst/>
          </a:prstGeom>
          <a:noFill/>
          <a:effectLst/>
        </p:spPr>
        <p:txBody>
          <a:bodyPr wrap="square" rtlCol="0">
            <a:spAutoFit/>
          </a:bodyPr>
          <a:lstStyle/>
          <a:p>
            <a:pPr marL="457200" indent="-457200">
              <a:lnSpc>
                <a:spcPct val="125000"/>
              </a:lnSpc>
              <a:buFont typeface="Wingdings" panose="05000000000000000000" pitchFamily="2" charset="2"/>
              <a:buChar char="§"/>
            </a:pPr>
            <a:r>
              <a:rPr lang="en-US" sz="2400" dirty="0"/>
              <a:t>EPA inventory of EJ analyses for </a:t>
            </a:r>
            <a:r>
              <a:rPr lang="en-US" sz="2400" i="1" dirty="0"/>
              <a:t>economically significant </a:t>
            </a:r>
            <a:r>
              <a:rPr lang="en-US" sz="2400" dirty="0"/>
              <a:t>final rules, Jan 2012 – Jan 2021.</a:t>
            </a:r>
          </a:p>
          <a:p>
            <a:pPr marL="457200" indent="-457200">
              <a:lnSpc>
                <a:spcPct val="125000"/>
              </a:lnSpc>
              <a:buFont typeface="Wingdings" panose="05000000000000000000" pitchFamily="2" charset="2"/>
              <a:buChar char="§"/>
            </a:pPr>
            <a:r>
              <a:rPr lang="en-US" sz="2400" dirty="0"/>
              <a:t>More than half quantitatively evaluated potential EJ concerns</a:t>
            </a:r>
          </a:p>
          <a:p>
            <a:pPr marL="914400" lvl="1" indent="-457200">
              <a:lnSpc>
                <a:spcPct val="125000"/>
              </a:lnSpc>
              <a:buFont typeface="Wingdings" panose="05000000000000000000" pitchFamily="2" charset="2"/>
              <a:buChar char="Ø"/>
            </a:pPr>
            <a:r>
              <a:rPr lang="en-US" sz="2400" dirty="0"/>
              <a:t>Majority only characterize baseline </a:t>
            </a:r>
          </a:p>
          <a:p>
            <a:pPr marL="914400" lvl="1" indent="-457200">
              <a:lnSpc>
                <a:spcPct val="125000"/>
              </a:lnSpc>
              <a:buFont typeface="Wingdings" panose="05000000000000000000" pitchFamily="2" charset="2"/>
              <a:buChar char="Ø"/>
            </a:pPr>
            <a:r>
              <a:rPr lang="en-US" sz="2400" dirty="0"/>
              <a:t>Often rely on proximity analysis</a:t>
            </a:r>
          </a:p>
        </p:txBody>
      </p:sp>
      <p:graphicFrame>
        <p:nvGraphicFramePr>
          <p:cNvPr id="3" name="Content Placeholder 18">
            <a:extLst>
              <a:ext uri="{FF2B5EF4-FFF2-40B4-BE49-F238E27FC236}">
                <a16:creationId xmlns:a16="http://schemas.microsoft.com/office/drawing/2014/main" id="{28F0EBA9-1B33-F841-8AF5-3B89F3F4B569}"/>
              </a:ext>
            </a:extLst>
          </p:cNvPr>
          <p:cNvGraphicFramePr>
            <a:graphicFrameLocks/>
          </p:cNvGraphicFramePr>
          <p:nvPr>
            <p:extLst>
              <p:ext uri="{D42A27DB-BD31-4B8C-83A1-F6EECF244321}">
                <p14:modId xmlns:p14="http://schemas.microsoft.com/office/powerpoint/2010/main" val="3419791286"/>
              </p:ext>
            </p:extLst>
          </p:nvPr>
        </p:nvGraphicFramePr>
        <p:xfrm>
          <a:off x="5393929" y="2048972"/>
          <a:ext cx="6459023" cy="3338752"/>
        </p:xfrm>
        <a:graphic>
          <a:graphicData uri="http://schemas.openxmlformats.org/drawingml/2006/table">
            <a:tbl>
              <a:tblPr firstRow="1" firstCol="1">
                <a:noFill/>
                <a:tableStyleId>{3B4B98B0-60AC-42C2-AFA5-B58CD77FA1E5}</a:tableStyleId>
              </a:tblPr>
              <a:tblGrid>
                <a:gridCol w="1212354">
                  <a:extLst>
                    <a:ext uri="{9D8B030D-6E8A-4147-A177-3AD203B41FA5}">
                      <a16:colId xmlns:a16="http://schemas.microsoft.com/office/drawing/2014/main" val="703802224"/>
                    </a:ext>
                  </a:extLst>
                </a:gridCol>
                <a:gridCol w="955497">
                  <a:extLst>
                    <a:ext uri="{9D8B030D-6E8A-4147-A177-3AD203B41FA5}">
                      <a16:colId xmlns:a16="http://schemas.microsoft.com/office/drawing/2014/main" val="1498870687"/>
                    </a:ext>
                  </a:extLst>
                </a:gridCol>
                <a:gridCol w="1078786">
                  <a:extLst>
                    <a:ext uri="{9D8B030D-6E8A-4147-A177-3AD203B41FA5}">
                      <a16:colId xmlns:a16="http://schemas.microsoft.com/office/drawing/2014/main" val="3302381765"/>
                    </a:ext>
                  </a:extLst>
                </a:gridCol>
                <a:gridCol w="1654140">
                  <a:extLst>
                    <a:ext uri="{9D8B030D-6E8A-4147-A177-3AD203B41FA5}">
                      <a16:colId xmlns:a16="http://schemas.microsoft.com/office/drawing/2014/main" val="3191315465"/>
                    </a:ext>
                  </a:extLst>
                </a:gridCol>
                <a:gridCol w="1558246">
                  <a:extLst>
                    <a:ext uri="{9D8B030D-6E8A-4147-A177-3AD203B41FA5}">
                      <a16:colId xmlns:a16="http://schemas.microsoft.com/office/drawing/2014/main" val="446888055"/>
                    </a:ext>
                  </a:extLst>
                </a:gridCol>
              </a:tblGrid>
              <a:tr h="1364232">
                <a:tc>
                  <a:txBody>
                    <a:bodyPr/>
                    <a:lstStyle/>
                    <a:p>
                      <a:pPr marL="0" marR="0" algn="ctr">
                        <a:lnSpc>
                          <a:spcPct val="115000"/>
                        </a:lnSpc>
                        <a:spcBef>
                          <a:spcPts val="0"/>
                        </a:spcBef>
                        <a:spcAft>
                          <a:spcPts val="0"/>
                        </a:spcAft>
                      </a:pPr>
                      <a:r>
                        <a:rPr lang="en-US" sz="2000" b="1" cap="none" spc="0" dirty="0">
                          <a:solidFill>
                            <a:schemeClr val="tx1"/>
                          </a:solidFill>
                          <a:effectLst/>
                        </a:rPr>
                        <a:t>Years</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nchor="b">
                    <a:lnL w="12700" cap="flat" cmpd="sng" algn="ctr">
                      <a:noFill/>
                      <a:prstDash val="solid"/>
                      <a:round/>
                      <a:headEnd type="none" w="med" len="med"/>
                      <a:tailEnd type="none" w="med" len="med"/>
                    </a:lnL>
                    <a:lnR w="12700" cmpd="sng">
                      <a:noFill/>
                    </a:lnR>
                    <a:lnT w="9525" cap="flat" cmpd="sng" algn="ctr">
                      <a:noFill/>
                      <a:prstDash val="soli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Total Final Rules</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nchor="b">
                    <a:lnL w="12700" cmpd="sng">
                      <a:noFill/>
                    </a:lnL>
                    <a:lnR w="12700" cmpd="sng">
                      <a:noFill/>
                    </a:lnR>
                    <a:lnT w="9525" cap="flat" cmpd="sng" algn="ctr">
                      <a:noFill/>
                      <a:prstDash val="soli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Total with EJ Analysis</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nchor="b">
                    <a:lnL w="12700" cmpd="sng">
                      <a:noFill/>
                    </a:lnL>
                    <a:lnR w="12700" cmpd="sng">
                      <a:noFill/>
                    </a:lnR>
                    <a:lnT w="9525" cap="flat" cmpd="sng" algn="ctr">
                      <a:noFill/>
                      <a:prstDash val="soli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Total with Quantitative EJ Analysis</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nchor="b">
                    <a:lnL w="12700" cmpd="sng">
                      <a:noFill/>
                    </a:lnL>
                    <a:lnR w="12700" cmpd="sng">
                      <a:noFill/>
                    </a:lnR>
                    <a:lnT w="9525" cap="flat" cmpd="sng" algn="ctr">
                      <a:noFill/>
                      <a:prstDash val="soli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Percent with Quantitative EJ Analysis</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nchor="b">
                    <a:lnL w="12700" cmpd="sng">
                      <a:noFill/>
                    </a:lnL>
                    <a:lnR w="12700" cmpd="sng">
                      <a:noFill/>
                    </a:lnR>
                    <a:lnT w="9525" cap="flat" cmpd="sng" algn="ctr">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9605301"/>
                  </a:ext>
                </a:extLst>
              </a:tr>
              <a:tr h="409411">
                <a:tc>
                  <a:txBody>
                    <a:bodyPr/>
                    <a:lstStyle/>
                    <a:p>
                      <a:pPr marL="0" marR="0" algn="ctr">
                        <a:lnSpc>
                          <a:spcPct val="115000"/>
                        </a:lnSpc>
                        <a:spcBef>
                          <a:spcPts val="0"/>
                        </a:spcBef>
                        <a:spcAft>
                          <a:spcPts val="0"/>
                        </a:spcAft>
                      </a:pPr>
                      <a:r>
                        <a:rPr lang="en-US" sz="2000" b="1" cap="none" spc="0">
                          <a:solidFill>
                            <a:schemeClr val="tx1"/>
                          </a:solidFill>
                          <a:effectLst/>
                        </a:rPr>
                        <a:t>2012-14</a:t>
                      </a:r>
                      <a:endParaRPr lang="en-US" sz="2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11</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6</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a:t>
                      </a:r>
                    </a:p>
                  </a:txBody>
                  <a:tcPr marL="67399" marR="72213" marT="19257" marB="14442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45%</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extLst>
                  <a:ext uri="{0D108BD9-81ED-4DB2-BD59-A6C34878D82A}">
                    <a16:rowId xmlns:a16="http://schemas.microsoft.com/office/drawing/2014/main" val="1053907893"/>
                  </a:ext>
                </a:extLst>
              </a:tr>
              <a:tr h="409411">
                <a:tc>
                  <a:txBody>
                    <a:bodyPr/>
                    <a:lstStyle/>
                    <a:p>
                      <a:pPr marL="0" marR="0" algn="ctr">
                        <a:lnSpc>
                          <a:spcPct val="115000"/>
                        </a:lnSpc>
                        <a:spcBef>
                          <a:spcPts val="0"/>
                        </a:spcBef>
                        <a:spcAft>
                          <a:spcPts val="0"/>
                        </a:spcAft>
                      </a:pPr>
                      <a:r>
                        <a:rPr lang="en-US" sz="2000" b="1" cap="none" spc="0">
                          <a:solidFill>
                            <a:schemeClr val="tx1"/>
                          </a:solidFill>
                          <a:effectLst/>
                        </a:rPr>
                        <a:t>2015-17</a:t>
                      </a:r>
                      <a:endParaRPr lang="en-US" sz="2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12</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a:solidFill>
                            <a:schemeClr val="tx1"/>
                          </a:solidFill>
                          <a:effectLst/>
                        </a:rPr>
                        <a:t>11</a:t>
                      </a:r>
                      <a:endParaRPr lang="en-US"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7</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58%</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05069253"/>
                  </a:ext>
                </a:extLst>
              </a:tr>
              <a:tr h="409411">
                <a:tc>
                  <a:txBody>
                    <a:bodyPr/>
                    <a:lstStyle/>
                    <a:p>
                      <a:pPr marL="0" marR="0" algn="ctr">
                        <a:lnSpc>
                          <a:spcPct val="115000"/>
                        </a:lnSpc>
                        <a:spcBef>
                          <a:spcPts val="0"/>
                        </a:spcBef>
                        <a:spcAft>
                          <a:spcPts val="0"/>
                        </a:spcAft>
                      </a:pPr>
                      <a:r>
                        <a:rPr lang="en-US" sz="2000" b="1" cap="none" spc="0">
                          <a:solidFill>
                            <a:schemeClr val="tx1"/>
                          </a:solidFill>
                          <a:effectLst/>
                        </a:rPr>
                        <a:t>2018-21</a:t>
                      </a:r>
                      <a:endParaRPr lang="en-US" sz="2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a:solidFill>
                            <a:schemeClr val="tx1"/>
                          </a:solidFill>
                          <a:effectLst/>
                        </a:rPr>
                        <a:t>11</a:t>
                      </a:r>
                      <a:endParaRPr lang="en-US"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a:solidFill>
                            <a:schemeClr val="tx1"/>
                          </a:solidFill>
                          <a:effectLst/>
                        </a:rPr>
                        <a:t>9</a:t>
                      </a:r>
                      <a:endParaRPr lang="en-US"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a:solidFill>
                            <a:schemeClr val="tx1"/>
                          </a:solidFill>
                          <a:effectLst/>
                        </a:rPr>
                        <a:t>6</a:t>
                      </a:r>
                      <a:endParaRPr lang="en-US"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cap="none" spc="0" dirty="0">
                          <a:solidFill>
                            <a:schemeClr val="tx1"/>
                          </a:solidFill>
                          <a:effectLst/>
                        </a:rPr>
                        <a:t>55%</a:t>
                      </a:r>
                      <a:endParaRPr lang="en-US"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30256337"/>
                  </a:ext>
                </a:extLst>
              </a:tr>
              <a:tr h="409411">
                <a:tc>
                  <a:txBody>
                    <a:bodyPr/>
                    <a:lstStyle/>
                    <a:p>
                      <a:pPr marL="0" marR="0" algn="ctr">
                        <a:lnSpc>
                          <a:spcPct val="115000"/>
                        </a:lnSpc>
                        <a:spcBef>
                          <a:spcPts val="0"/>
                        </a:spcBef>
                        <a:spcAft>
                          <a:spcPts val="0"/>
                        </a:spcAft>
                      </a:pPr>
                      <a:r>
                        <a:rPr lang="en-US" sz="2000" b="1" cap="none" spc="0" dirty="0">
                          <a:solidFill>
                            <a:schemeClr val="tx1"/>
                          </a:solidFill>
                          <a:effectLst/>
                        </a:rPr>
                        <a:t>Total</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34</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26</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18</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tc>
                  <a:txBody>
                    <a:bodyPr/>
                    <a:lstStyle/>
                    <a:p>
                      <a:pPr marL="0" marR="0" algn="ctr">
                        <a:lnSpc>
                          <a:spcPct val="115000"/>
                        </a:lnSpc>
                        <a:spcBef>
                          <a:spcPts val="0"/>
                        </a:spcBef>
                        <a:spcAft>
                          <a:spcPts val="0"/>
                        </a:spcAft>
                      </a:pPr>
                      <a:r>
                        <a:rPr lang="en-US" sz="2000" b="1" cap="none" spc="0" dirty="0">
                          <a:solidFill>
                            <a:schemeClr val="tx1"/>
                          </a:solidFill>
                          <a:effectLst/>
                        </a:rPr>
                        <a:t>53%</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399" marR="72213" marT="19257" marB="1444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0576029"/>
                  </a:ext>
                </a:extLst>
              </a:tr>
            </a:tbl>
          </a:graphicData>
        </a:graphic>
      </p:graphicFrame>
    </p:spTree>
    <p:custDataLst>
      <p:tags r:id="rId1"/>
    </p:custDataLst>
    <p:extLst>
      <p:ext uri="{BB962C8B-B14F-4D97-AF65-F5344CB8AC3E}">
        <p14:creationId xmlns:p14="http://schemas.microsoft.com/office/powerpoint/2010/main" val="418048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3276276B-C07D-EBF6-288D-4A4F105BDC49}"/>
              </a:ext>
            </a:extLst>
          </p:cNvPr>
          <p:cNvSpPr txBox="1">
            <a:spLocks/>
          </p:cNvSpPr>
          <p:nvPr/>
        </p:nvSpPr>
        <p:spPr>
          <a:xfrm>
            <a:off x="317407" y="247132"/>
            <a:ext cx="5451263"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Environmental Justice Analysis as a Priority</a:t>
            </a:r>
          </a:p>
        </p:txBody>
      </p:sp>
      <p:sp>
        <p:nvSpPr>
          <p:cNvPr id="11" name="TextBox 10">
            <a:extLst>
              <a:ext uri="{FF2B5EF4-FFF2-40B4-BE49-F238E27FC236}">
                <a16:creationId xmlns:a16="http://schemas.microsoft.com/office/drawing/2014/main" id="{9E8C5111-4868-9A5F-CA30-FB65CED18E24}"/>
              </a:ext>
            </a:extLst>
          </p:cNvPr>
          <p:cNvSpPr txBox="1"/>
          <p:nvPr/>
        </p:nvSpPr>
        <p:spPr>
          <a:xfrm>
            <a:off x="808860" y="2904591"/>
            <a:ext cx="5451263" cy="1904817"/>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Executive orders:</a:t>
            </a:r>
          </a:p>
          <a:p>
            <a:pPr marL="800100" lvl="1" indent="-342900">
              <a:lnSpc>
                <a:spcPct val="125000"/>
              </a:lnSpc>
              <a:buFont typeface="Wingdings" panose="05000000000000000000" pitchFamily="2" charset="2"/>
              <a:buChar char="§"/>
            </a:pPr>
            <a:r>
              <a:rPr lang="en-US" sz="2400" dirty="0">
                <a:cs typeface="Calibri Light" panose="020F0302020204030204" pitchFamily="34" charset="0"/>
                <a:hlinkClick r:id="rId2"/>
              </a:rPr>
              <a:t>Executive order 12898</a:t>
            </a:r>
            <a:endParaRPr lang="en-US" sz="2400" dirty="0">
              <a:cs typeface="Calibri Light" panose="020F0302020204030204" pitchFamily="34" charset="0"/>
            </a:endParaRPr>
          </a:p>
          <a:p>
            <a:pPr marL="800100" lvl="1" indent="-342900">
              <a:lnSpc>
                <a:spcPct val="125000"/>
              </a:lnSpc>
              <a:buFont typeface="Wingdings" panose="05000000000000000000" pitchFamily="2" charset="2"/>
              <a:buChar char="§"/>
            </a:pPr>
            <a:r>
              <a:rPr lang="en-US" sz="2400" dirty="0">
                <a:cs typeface="Calibri Light" panose="020F0302020204030204" pitchFamily="34" charset="0"/>
                <a:hlinkClick r:id="rId3"/>
              </a:rPr>
              <a:t>Executive order 14008</a:t>
            </a:r>
            <a:endParaRPr lang="en-US" sz="2400" dirty="0">
              <a:cs typeface="Calibri Light" panose="020F0302020204030204" pitchFamily="34" charset="0"/>
            </a:endParaRPr>
          </a:p>
          <a:p>
            <a:pPr marL="1257300" lvl="2" indent="-342900">
              <a:lnSpc>
                <a:spcPct val="125000"/>
              </a:lnSpc>
              <a:buFont typeface="Wingdings" panose="05000000000000000000" pitchFamily="2" charset="2"/>
              <a:buChar char="Ø"/>
            </a:pPr>
            <a:r>
              <a:rPr lang="en-US" sz="2400" dirty="0">
                <a:cs typeface="Calibri Light" panose="020F0302020204030204" pitchFamily="34" charset="0"/>
              </a:rPr>
              <a:t>Signed January 2021</a:t>
            </a:r>
          </a:p>
        </p:txBody>
      </p:sp>
      <p:pic>
        <p:nvPicPr>
          <p:cNvPr id="13" name="Picture 12">
            <a:extLst>
              <a:ext uri="{FF2B5EF4-FFF2-40B4-BE49-F238E27FC236}">
                <a16:creationId xmlns:a16="http://schemas.microsoft.com/office/drawing/2014/main" id="{5052A647-743E-5C80-AE4A-88547E9E2C3A}"/>
              </a:ext>
            </a:extLst>
          </p:cNvPr>
          <p:cNvPicPr>
            <a:picLocks noChangeAspect="1"/>
          </p:cNvPicPr>
          <p:nvPr/>
        </p:nvPicPr>
        <p:blipFill>
          <a:blip r:embed="rId4"/>
          <a:stretch>
            <a:fillRect/>
          </a:stretch>
        </p:blipFill>
        <p:spPr>
          <a:xfrm>
            <a:off x="5724525" y="657225"/>
            <a:ext cx="6467475" cy="5543550"/>
          </a:xfrm>
          <a:prstGeom prst="rect">
            <a:avLst/>
          </a:prstGeom>
        </p:spPr>
      </p:pic>
    </p:spTree>
    <p:extLst>
      <p:ext uri="{BB962C8B-B14F-4D97-AF65-F5344CB8AC3E}">
        <p14:creationId xmlns:p14="http://schemas.microsoft.com/office/powerpoint/2010/main" val="3329434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Quantitative EJ Analyses 2012- 2021</a:t>
            </a:r>
          </a:p>
        </p:txBody>
      </p:sp>
      <p:graphicFrame>
        <p:nvGraphicFramePr>
          <p:cNvPr id="6" name="Chart 5">
            <a:extLst>
              <a:ext uri="{FF2B5EF4-FFF2-40B4-BE49-F238E27FC236}">
                <a16:creationId xmlns:a16="http://schemas.microsoft.com/office/drawing/2014/main" id="{9B55F087-7107-C309-5EE2-9A4FBEA01827}"/>
              </a:ext>
            </a:extLst>
          </p:cNvPr>
          <p:cNvGraphicFramePr/>
          <p:nvPr>
            <p:extLst>
              <p:ext uri="{D42A27DB-BD31-4B8C-83A1-F6EECF244321}">
                <p14:modId xmlns:p14="http://schemas.microsoft.com/office/powerpoint/2010/main" val="2488337315"/>
              </p:ext>
            </p:extLst>
          </p:nvPr>
        </p:nvGraphicFramePr>
        <p:xfrm>
          <a:off x="3165997" y="1460719"/>
          <a:ext cx="5638034" cy="4916016"/>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992392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Andarge</a:t>
            </a:r>
            <a:r>
              <a:rPr lang="en-US" sz="4000" dirty="0">
                <a:solidFill>
                  <a:srgbClr val="0070C0"/>
                </a:solidFill>
                <a:latin typeface="+mj-lt"/>
                <a:hlinkClick r:id="rId4"/>
              </a:rPr>
              <a:t> et al. (2023)</a:t>
            </a:r>
            <a:endParaRPr lang="en-US" sz="4000" dirty="0">
              <a:solidFill>
                <a:srgbClr val="0070C0"/>
              </a:solidFill>
              <a:latin typeface="+mj-lt"/>
            </a:endParaRPr>
          </a:p>
        </p:txBody>
      </p:sp>
      <p:sp>
        <p:nvSpPr>
          <p:cNvPr id="3" name="TextBox 2">
            <a:extLst>
              <a:ext uri="{FF2B5EF4-FFF2-40B4-BE49-F238E27FC236}">
                <a16:creationId xmlns:a16="http://schemas.microsoft.com/office/drawing/2014/main" id="{7050ABE8-D54D-C1C5-DE4A-89BE0619D94A}"/>
              </a:ext>
            </a:extLst>
          </p:cNvPr>
          <p:cNvSpPr txBox="1"/>
          <p:nvPr/>
        </p:nvSpPr>
        <p:spPr>
          <a:xfrm>
            <a:off x="842970" y="1905919"/>
            <a:ext cx="10610476" cy="3762825"/>
          </a:xfrm>
          <a:prstGeom prst="rect">
            <a:avLst/>
          </a:prstGeom>
          <a:noFill/>
          <a:effectLst/>
        </p:spPr>
        <p:txBody>
          <a:bodyPr wrap="square" rtlCol="0">
            <a:spAutoFit/>
          </a:bodyPr>
          <a:lstStyle/>
          <a:p>
            <a:pPr>
              <a:lnSpc>
                <a:spcPct val="125000"/>
              </a:lnSpc>
            </a:pPr>
            <a:r>
              <a:rPr lang="en-US" sz="1600" b="1" dirty="0"/>
              <a:t>Abstract: </a:t>
            </a:r>
            <a:r>
              <a:rPr lang="en-US" sz="1600" dirty="0"/>
              <a:t>Since President Clinton’s Executive Order 12898, federal agencies have been required to conduct environmental justice (EJ) analyses of federal rules and regulations. More recently, the Biden Administration instituted several efforts to reform regulatory review and promote a more equitable distribution of environmental benefits and burdens. This paper seeks to understand how prior guidelines have been implemented in federal regulatory reviews related to the Clean Water Act and provide a baseline for future studies of the distributional effects of clean water regulations. We reviewed 18 regulatory impact assessments relating to the Clean Water Act conducted since 1992. Only five of these studies conducted a quantitative analysis of distributional impacts and none of the 18 assessments found disproportionately adverse effects on low-income or minority communities. Anticipating that future regulatory review will require more comprehensive distributional analyses, we combine national data on the location of regulated point sources with demographic characteristics to determine the baseline distribution of water pollution facilities. Overall, we find that discharge locations tend to be located in areas with higher poverty rates, higher White population shares, and less education. We find that rurality partly explains this pattern. We conclude with a discussion of the policy implications of these analyses.</a:t>
            </a:r>
          </a:p>
        </p:txBody>
      </p:sp>
    </p:spTree>
    <p:custDataLst>
      <p:tags r:id="rId1"/>
    </p:custDataLst>
    <p:extLst>
      <p:ext uri="{BB962C8B-B14F-4D97-AF65-F5344CB8AC3E}">
        <p14:creationId xmlns:p14="http://schemas.microsoft.com/office/powerpoint/2010/main" val="2699240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Andarge</a:t>
            </a:r>
            <a:r>
              <a:rPr lang="en-US" sz="4000" dirty="0">
                <a:solidFill>
                  <a:srgbClr val="0070C0"/>
                </a:solidFill>
                <a:latin typeface="+mj-lt"/>
                <a:hlinkClick r:id="rId4"/>
              </a:rPr>
              <a:t> et al. (2023)</a:t>
            </a:r>
            <a:endParaRPr lang="en-US" sz="4000" dirty="0">
              <a:solidFill>
                <a:srgbClr val="0070C0"/>
              </a:solidFill>
              <a:latin typeface="+mj-lt"/>
            </a:endParaRPr>
          </a:p>
        </p:txBody>
      </p:sp>
      <p:sp>
        <p:nvSpPr>
          <p:cNvPr id="2" name="TextBox 1">
            <a:extLst>
              <a:ext uri="{FF2B5EF4-FFF2-40B4-BE49-F238E27FC236}">
                <a16:creationId xmlns:a16="http://schemas.microsoft.com/office/drawing/2014/main" id="{A8DCDD1E-B023-F13D-06F0-43516C60B056}"/>
              </a:ext>
            </a:extLst>
          </p:cNvPr>
          <p:cNvSpPr txBox="1"/>
          <p:nvPr/>
        </p:nvSpPr>
        <p:spPr>
          <a:xfrm>
            <a:off x="842970" y="1905919"/>
            <a:ext cx="10610476" cy="2789674"/>
          </a:xfrm>
          <a:prstGeom prst="rect">
            <a:avLst/>
          </a:prstGeom>
          <a:noFill/>
          <a:effectLst/>
        </p:spPr>
        <p:txBody>
          <a:bodyPr wrap="square" rtlCol="0">
            <a:spAutoFit/>
          </a:bodyPr>
          <a:lstStyle/>
          <a:p>
            <a:pPr>
              <a:lnSpc>
                <a:spcPct val="125000"/>
              </a:lnSpc>
            </a:pPr>
            <a:r>
              <a:rPr lang="en-US" sz="2200" dirty="0"/>
              <a:t>Overview: </a:t>
            </a:r>
          </a:p>
          <a:p>
            <a:pPr marL="914400" lvl="1" indent="-457200">
              <a:lnSpc>
                <a:spcPct val="125000"/>
              </a:lnSpc>
              <a:buFont typeface="Wingdings" panose="05000000000000000000" pitchFamily="2" charset="2"/>
              <a:buChar char="§"/>
            </a:pPr>
            <a:r>
              <a:rPr lang="en-US" sz="2400" dirty="0"/>
              <a:t>Summarize 18 EJ analyses in rules relating to the Clean Water Act since 1992.</a:t>
            </a:r>
          </a:p>
          <a:p>
            <a:pPr marL="914400" lvl="1" indent="-457200">
              <a:lnSpc>
                <a:spcPct val="125000"/>
              </a:lnSpc>
              <a:buFont typeface="Wingdings" panose="05000000000000000000" pitchFamily="2" charset="2"/>
              <a:buChar char="§"/>
            </a:pPr>
            <a:r>
              <a:rPr lang="en-US" sz="2400" dirty="0"/>
              <a:t>Combine national information on wastewater discharge locations (“outfalls”) with demographic information to assess potential EJ concerns. </a:t>
            </a:r>
          </a:p>
          <a:p>
            <a:pPr marL="914400" lvl="1" indent="-457200">
              <a:lnSpc>
                <a:spcPct val="125000"/>
              </a:lnSpc>
              <a:buFont typeface="Wingdings" panose="05000000000000000000" pitchFamily="2" charset="2"/>
              <a:buChar char="§"/>
            </a:pPr>
            <a:r>
              <a:rPr lang="en-US" sz="2400" dirty="0"/>
              <a:t>Provide new tools for assessing environmental justice concerns in the form of pseudo Lorenz curves. </a:t>
            </a:r>
            <a:endParaRPr lang="en-US" sz="2200" dirty="0"/>
          </a:p>
        </p:txBody>
      </p:sp>
    </p:spTree>
    <p:custDataLst>
      <p:tags r:id="rId1"/>
    </p:custDataLst>
    <p:extLst>
      <p:ext uri="{BB962C8B-B14F-4D97-AF65-F5344CB8AC3E}">
        <p14:creationId xmlns:p14="http://schemas.microsoft.com/office/powerpoint/2010/main" val="272130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Andarge</a:t>
            </a:r>
            <a:r>
              <a:rPr lang="en-US" sz="4000" dirty="0">
                <a:solidFill>
                  <a:srgbClr val="0070C0"/>
                </a:solidFill>
                <a:latin typeface="+mj-lt"/>
                <a:hlinkClick r:id="rId4"/>
              </a:rPr>
              <a:t> et al. (2023)</a:t>
            </a:r>
            <a:endParaRPr lang="en-US" sz="4000" dirty="0">
              <a:solidFill>
                <a:srgbClr val="0070C0"/>
              </a:solidFill>
              <a:latin typeface="+mj-lt"/>
            </a:endParaRPr>
          </a:p>
        </p:txBody>
      </p:sp>
      <p:sp>
        <p:nvSpPr>
          <p:cNvPr id="2" name="TextBox 1">
            <a:extLst>
              <a:ext uri="{FF2B5EF4-FFF2-40B4-BE49-F238E27FC236}">
                <a16:creationId xmlns:a16="http://schemas.microsoft.com/office/drawing/2014/main" id="{A8DCDD1E-B023-F13D-06F0-43516C60B056}"/>
              </a:ext>
            </a:extLst>
          </p:cNvPr>
          <p:cNvSpPr txBox="1"/>
          <p:nvPr/>
        </p:nvSpPr>
        <p:spPr>
          <a:xfrm>
            <a:off x="180475" y="1905919"/>
            <a:ext cx="6256420" cy="4102020"/>
          </a:xfrm>
          <a:prstGeom prst="rect">
            <a:avLst/>
          </a:prstGeom>
          <a:noFill/>
          <a:effectLst/>
        </p:spPr>
        <p:txBody>
          <a:bodyPr wrap="square" rtlCol="0">
            <a:spAutoFit/>
          </a:bodyPr>
          <a:lstStyle/>
          <a:p>
            <a:pPr>
              <a:lnSpc>
                <a:spcPct val="125000"/>
              </a:lnSpc>
            </a:pPr>
            <a:r>
              <a:rPr lang="en-US" sz="2100" dirty="0"/>
              <a:t>Review of  18 prior EJ analyses: </a:t>
            </a:r>
          </a:p>
          <a:p>
            <a:pPr marL="914400" lvl="1" indent="-457200">
              <a:lnSpc>
                <a:spcPct val="125000"/>
              </a:lnSpc>
              <a:buFont typeface="Wingdings" panose="05000000000000000000" pitchFamily="2" charset="2"/>
              <a:buChar char="§"/>
            </a:pPr>
            <a:r>
              <a:rPr lang="en-US" sz="2100" dirty="0"/>
              <a:t>Only five conducted a quantitative EJ analysis. </a:t>
            </a:r>
          </a:p>
          <a:p>
            <a:pPr marL="914400" lvl="1" indent="-457200">
              <a:lnSpc>
                <a:spcPct val="125000"/>
              </a:lnSpc>
              <a:buFont typeface="Wingdings" panose="05000000000000000000" pitchFamily="2" charset="2"/>
              <a:buChar char="§"/>
            </a:pPr>
            <a:r>
              <a:rPr lang="en-US" sz="2100" dirty="0"/>
              <a:t>Many rules argued that because the rule improves environmental conditions, no EJ analysis is necessary. </a:t>
            </a:r>
          </a:p>
          <a:p>
            <a:pPr marL="914400" lvl="1" indent="-457200">
              <a:lnSpc>
                <a:spcPct val="125000"/>
              </a:lnSpc>
              <a:buFont typeface="Wingdings" panose="05000000000000000000" pitchFamily="2" charset="2"/>
              <a:buChar char="§"/>
            </a:pPr>
            <a:r>
              <a:rPr lang="en-US" sz="2100" dirty="0"/>
              <a:t>Analyses typically only look at % low income and % minority. </a:t>
            </a:r>
          </a:p>
          <a:p>
            <a:pPr marL="914400" lvl="1" indent="-457200">
              <a:lnSpc>
                <a:spcPct val="125000"/>
              </a:lnSpc>
              <a:buFont typeface="Wingdings" panose="05000000000000000000" pitchFamily="2" charset="2"/>
              <a:buChar char="§"/>
            </a:pPr>
            <a:r>
              <a:rPr lang="en-US" sz="2100" dirty="0"/>
              <a:t>No EJ analysis found disproportionately high or adverse human health or environmental effects on minority or low-income populations.</a:t>
            </a:r>
          </a:p>
        </p:txBody>
      </p:sp>
      <p:pic>
        <p:nvPicPr>
          <p:cNvPr id="4" name="Picture 3">
            <a:extLst>
              <a:ext uri="{FF2B5EF4-FFF2-40B4-BE49-F238E27FC236}">
                <a16:creationId xmlns:a16="http://schemas.microsoft.com/office/drawing/2014/main" id="{C5BAEDED-806E-1BF8-E7D6-B71176C19615}"/>
              </a:ext>
            </a:extLst>
          </p:cNvPr>
          <p:cNvPicPr>
            <a:picLocks noChangeAspect="1"/>
          </p:cNvPicPr>
          <p:nvPr/>
        </p:nvPicPr>
        <p:blipFill>
          <a:blip r:embed="rId5"/>
          <a:stretch>
            <a:fillRect/>
          </a:stretch>
        </p:blipFill>
        <p:spPr>
          <a:xfrm>
            <a:off x="6533148" y="2899243"/>
            <a:ext cx="5658852" cy="2306687"/>
          </a:xfrm>
          <a:prstGeom prst="rect">
            <a:avLst/>
          </a:prstGeom>
        </p:spPr>
      </p:pic>
      <p:sp>
        <p:nvSpPr>
          <p:cNvPr id="6" name="TextBox 5">
            <a:extLst>
              <a:ext uri="{FF2B5EF4-FFF2-40B4-BE49-F238E27FC236}">
                <a16:creationId xmlns:a16="http://schemas.microsoft.com/office/drawing/2014/main" id="{DDCFA1AF-909F-EE4E-A3F1-2D7D0B822334}"/>
              </a:ext>
            </a:extLst>
          </p:cNvPr>
          <p:cNvSpPr txBox="1"/>
          <p:nvPr/>
        </p:nvSpPr>
        <p:spPr>
          <a:xfrm>
            <a:off x="6533148" y="5329989"/>
            <a:ext cx="5317958" cy="369332"/>
          </a:xfrm>
          <a:prstGeom prst="rect">
            <a:avLst/>
          </a:prstGeom>
          <a:noFill/>
        </p:spPr>
        <p:txBody>
          <a:bodyPr wrap="square" rtlCol="0">
            <a:spAutoFit/>
          </a:bodyPr>
          <a:lstStyle/>
          <a:p>
            <a:r>
              <a:rPr lang="en-US" dirty="0"/>
              <a:t>EJ analysis in the </a:t>
            </a:r>
            <a:r>
              <a:rPr lang="en-US" dirty="0">
                <a:hlinkClick r:id="rId6"/>
              </a:rPr>
              <a:t>2001 arsenic drinking water rule</a:t>
            </a:r>
            <a:r>
              <a:rPr lang="en-US" dirty="0"/>
              <a:t>. </a:t>
            </a:r>
          </a:p>
        </p:txBody>
      </p:sp>
    </p:spTree>
    <p:custDataLst>
      <p:tags r:id="rId1"/>
    </p:custDataLst>
    <p:extLst>
      <p:ext uri="{BB962C8B-B14F-4D97-AF65-F5344CB8AC3E}">
        <p14:creationId xmlns:p14="http://schemas.microsoft.com/office/powerpoint/2010/main" val="222280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Andarge</a:t>
            </a:r>
            <a:r>
              <a:rPr lang="en-US" sz="4000" dirty="0">
                <a:solidFill>
                  <a:srgbClr val="0070C0"/>
                </a:solidFill>
                <a:latin typeface="+mj-lt"/>
                <a:hlinkClick r:id="rId4"/>
              </a:rPr>
              <a:t> et al. (2023)</a:t>
            </a:r>
            <a:endParaRPr lang="en-US" sz="4000" dirty="0">
              <a:solidFill>
                <a:srgbClr val="0070C0"/>
              </a:solidFill>
              <a:latin typeface="+mj-lt"/>
            </a:endParaRPr>
          </a:p>
        </p:txBody>
      </p:sp>
      <p:sp>
        <p:nvSpPr>
          <p:cNvPr id="2" name="TextBox 1">
            <a:extLst>
              <a:ext uri="{FF2B5EF4-FFF2-40B4-BE49-F238E27FC236}">
                <a16:creationId xmlns:a16="http://schemas.microsoft.com/office/drawing/2014/main" id="{A8DCDD1E-B023-F13D-06F0-43516C60B056}"/>
              </a:ext>
            </a:extLst>
          </p:cNvPr>
          <p:cNvSpPr txBox="1"/>
          <p:nvPr/>
        </p:nvSpPr>
        <p:spPr>
          <a:xfrm>
            <a:off x="368353" y="2161314"/>
            <a:ext cx="6256420" cy="3698064"/>
          </a:xfrm>
          <a:prstGeom prst="rect">
            <a:avLst/>
          </a:prstGeom>
          <a:noFill/>
          <a:effectLst/>
        </p:spPr>
        <p:txBody>
          <a:bodyPr wrap="square" rtlCol="0">
            <a:spAutoFit/>
          </a:bodyPr>
          <a:lstStyle/>
          <a:p>
            <a:pPr>
              <a:lnSpc>
                <a:spcPct val="125000"/>
              </a:lnSpc>
            </a:pPr>
            <a:r>
              <a:rPr lang="en-US" sz="2100" dirty="0"/>
              <a:t>Assess how outfall locations may impact various communities. Communities near outfalls are more likely to have a greater share of the population that is:</a:t>
            </a:r>
          </a:p>
          <a:p>
            <a:pPr marL="914400" lvl="1" indent="-457200">
              <a:lnSpc>
                <a:spcPct val="125000"/>
              </a:lnSpc>
              <a:buFont typeface="Wingdings" panose="05000000000000000000" pitchFamily="2" charset="2"/>
              <a:buChar char="§"/>
            </a:pPr>
            <a:r>
              <a:rPr lang="en-US" sz="2100" dirty="0"/>
              <a:t>Non-Hispanic White</a:t>
            </a:r>
          </a:p>
          <a:p>
            <a:pPr marL="914400" lvl="1" indent="-457200">
              <a:lnSpc>
                <a:spcPct val="125000"/>
              </a:lnSpc>
              <a:buFont typeface="Wingdings" panose="05000000000000000000" pitchFamily="2" charset="2"/>
              <a:buChar char="§"/>
            </a:pPr>
            <a:r>
              <a:rPr lang="en-US" sz="2100" dirty="0"/>
              <a:t>Below the poverty line</a:t>
            </a:r>
          </a:p>
          <a:p>
            <a:pPr marL="914400" lvl="1" indent="-457200">
              <a:lnSpc>
                <a:spcPct val="125000"/>
              </a:lnSpc>
              <a:buFont typeface="Wingdings" panose="05000000000000000000" pitchFamily="2" charset="2"/>
              <a:buChar char="§"/>
            </a:pPr>
            <a:r>
              <a:rPr lang="en-US" sz="2100" dirty="0"/>
              <a:t>Less than college degree education</a:t>
            </a:r>
          </a:p>
          <a:p>
            <a:pPr marL="914400" lvl="1" indent="-457200">
              <a:lnSpc>
                <a:spcPct val="125000"/>
              </a:lnSpc>
              <a:buFont typeface="Wingdings" panose="05000000000000000000" pitchFamily="2" charset="2"/>
              <a:buChar char="§"/>
            </a:pPr>
            <a:r>
              <a:rPr lang="en-US" sz="2100" dirty="0"/>
              <a:t>Most outfalls are in rural regions</a:t>
            </a:r>
          </a:p>
          <a:p>
            <a:pPr marL="1371600" lvl="2" indent="-457200">
              <a:lnSpc>
                <a:spcPct val="125000"/>
              </a:lnSpc>
              <a:buFont typeface="Wingdings" panose="05000000000000000000" pitchFamily="2" charset="2"/>
              <a:buChar char="Ø"/>
            </a:pPr>
            <a:r>
              <a:rPr lang="en-US" sz="2100" dirty="0"/>
              <a:t>Suggest importance of separating rural and national analyses.</a:t>
            </a:r>
          </a:p>
        </p:txBody>
      </p:sp>
      <p:sp>
        <p:nvSpPr>
          <p:cNvPr id="6" name="TextBox 5">
            <a:extLst>
              <a:ext uri="{FF2B5EF4-FFF2-40B4-BE49-F238E27FC236}">
                <a16:creationId xmlns:a16="http://schemas.microsoft.com/office/drawing/2014/main" id="{DDCFA1AF-909F-EE4E-A3F1-2D7D0B822334}"/>
              </a:ext>
            </a:extLst>
          </p:cNvPr>
          <p:cNvSpPr txBox="1"/>
          <p:nvPr/>
        </p:nvSpPr>
        <p:spPr>
          <a:xfrm>
            <a:off x="7664116" y="5859378"/>
            <a:ext cx="4527884" cy="369332"/>
          </a:xfrm>
          <a:prstGeom prst="rect">
            <a:avLst/>
          </a:prstGeom>
          <a:noFill/>
        </p:spPr>
        <p:txBody>
          <a:bodyPr wrap="square" rtlCol="0">
            <a:spAutoFit/>
          </a:bodyPr>
          <a:lstStyle/>
          <a:p>
            <a:r>
              <a:rPr lang="en-US" dirty="0"/>
              <a:t>Image: All outfalls included in the analysis. </a:t>
            </a:r>
          </a:p>
        </p:txBody>
      </p:sp>
      <p:pic>
        <p:nvPicPr>
          <p:cNvPr id="7" name="Picture 6">
            <a:extLst>
              <a:ext uri="{FF2B5EF4-FFF2-40B4-BE49-F238E27FC236}">
                <a16:creationId xmlns:a16="http://schemas.microsoft.com/office/drawing/2014/main" id="{F9781A64-6A16-54DC-7FBA-719D7D4DA6A0}"/>
              </a:ext>
            </a:extLst>
          </p:cNvPr>
          <p:cNvPicPr>
            <a:picLocks noChangeAspect="1"/>
          </p:cNvPicPr>
          <p:nvPr/>
        </p:nvPicPr>
        <p:blipFill>
          <a:blip r:embed="rId5"/>
          <a:stretch>
            <a:fillRect/>
          </a:stretch>
        </p:blipFill>
        <p:spPr>
          <a:xfrm>
            <a:off x="6624773" y="2335243"/>
            <a:ext cx="4960491" cy="3171462"/>
          </a:xfrm>
          <a:prstGeom prst="rect">
            <a:avLst/>
          </a:prstGeom>
        </p:spPr>
      </p:pic>
    </p:spTree>
    <p:custDataLst>
      <p:tags r:id="rId1"/>
    </p:custDataLst>
    <p:extLst>
      <p:ext uri="{BB962C8B-B14F-4D97-AF65-F5344CB8AC3E}">
        <p14:creationId xmlns:p14="http://schemas.microsoft.com/office/powerpoint/2010/main" val="687144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Andarge</a:t>
            </a:r>
            <a:r>
              <a:rPr lang="en-US" sz="4000" dirty="0">
                <a:solidFill>
                  <a:srgbClr val="0070C0"/>
                </a:solidFill>
                <a:latin typeface="+mj-lt"/>
                <a:hlinkClick r:id="rId4"/>
              </a:rPr>
              <a:t> et al. (2023)</a:t>
            </a:r>
            <a:endParaRPr lang="en-US" sz="4000" dirty="0">
              <a:solidFill>
                <a:srgbClr val="0070C0"/>
              </a:solidFill>
              <a:latin typeface="+mj-lt"/>
            </a:endParaRPr>
          </a:p>
        </p:txBody>
      </p:sp>
      <p:sp>
        <p:nvSpPr>
          <p:cNvPr id="2" name="TextBox 1">
            <a:extLst>
              <a:ext uri="{FF2B5EF4-FFF2-40B4-BE49-F238E27FC236}">
                <a16:creationId xmlns:a16="http://schemas.microsoft.com/office/drawing/2014/main" id="{A8DCDD1E-B023-F13D-06F0-43516C60B056}"/>
              </a:ext>
            </a:extLst>
          </p:cNvPr>
          <p:cNvSpPr txBox="1"/>
          <p:nvPr/>
        </p:nvSpPr>
        <p:spPr>
          <a:xfrm>
            <a:off x="466740" y="2047122"/>
            <a:ext cx="2936225" cy="3698064"/>
          </a:xfrm>
          <a:prstGeom prst="rect">
            <a:avLst/>
          </a:prstGeom>
          <a:noFill/>
          <a:effectLst/>
        </p:spPr>
        <p:txBody>
          <a:bodyPr wrap="square" rtlCol="0">
            <a:spAutoFit/>
          </a:bodyPr>
          <a:lstStyle/>
          <a:p>
            <a:pPr>
              <a:lnSpc>
                <a:spcPct val="125000"/>
              </a:lnSpc>
            </a:pPr>
            <a:r>
              <a:rPr lang="en-US" sz="2100" dirty="0"/>
              <a:t>Pseudo-Lorenz curves as a contribution to EJ methods. </a:t>
            </a:r>
          </a:p>
          <a:p>
            <a:pPr>
              <a:lnSpc>
                <a:spcPct val="125000"/>
              </a:lnSpc>
            </a:pPr>
            <a:endParaRPr lang="en-US" sz="2100" dirty="0"/>
          </a:p>
          <a:p>
            <a:pPr>
              <a:lnSpc>
                <a:spcPct val="125000"/>
              </a:lnSpc>
            </a:pPr>
            <a:r>
              <a:rPr lang="en-US" sz="2100" dirty="0"/>
              <a:t>Note the Gini coefficient, a measure of inequality, is 2X is the area between 45 degrees and the Lorenz curve. </a:t>
            </a:r>
          </a:p>
        </p:txBody>
      </p:sp>
      <p:pic>
        <p:nvPicPr>
          <p:cNvPr id="4" name="Picture 3">
            <a:extLst>
              <a:ext uri="{FF2B5EF4-FFF2-40B4-BE49-F238E27FC236}">
                <a16:creationId xmlns:a16="http://schemas.microsoft.com/office/drawing/2014/main" id="{6F3E75C8-5857-026A-3600-FE8C0626C7D1}"/>
              </a:ext>
            </a:extLst>
          </p:cNvPr>
          <p:cNvPicPr>
            <a:picLocks noChangeAspect="1"/>
          </p:cNvPicPr>
          <p:nvPr/>
        </p:nvPicPr>
        <p:blipFill>
          <a:blip r:embed="rId5"/>
          <a:stretch>
            <a:fillRect/>
          </a:stretch>
        </p:blipFill>
        <p:spPr>
          <a:xfrm>
            <a:off x="3489010" y="2047122"/>
            <a:ext cx="3778063" cy="4178093"/>
          </a:xfrm>
          <a:prstGeom prst="rect">
            <a:avLst/>
          </a:prstGeom>
        </p:spPr>
      </p:pic>
      <p:pic>
        <p:nvPicPr>
          <p:cNvPr id="10" name="Picture 9">
            <a:extLst>
              <a:ext uri="{FF2B5EF4-FFF2-40B4-BE49-F238E27FC236}">
                <a16:creationId xmlns:a16="http://schemas.microsoft.com/office/drawing/2014/main" id="{352B13E6-9293-B11B-B0E6-6CA6A28A77BA}"/>
              </a:ext>
            </a:extLst>
          </p:cNvPr>
          <p:cNvPicPr>
            <a:picLocks noChangeAspect="1"/>
          </p:cNvPicPr>
          <p:nvPr/>
        </p:nvPicPr>
        <p:blipFill>
          <a:blip r:embed="rId6"/>
          <a:stretch>
            <a:fillRect/>
          </a:stretch>
        </p:blipFill>
        <p:spPr>
          <a:xfrm>
            <a:off x="7302100" y="2094590"/>
            <a:ext cx="3607340" cy="4083156"/>
          </a:xfrm>
          <a:prstGeom prst="rect">
            <a:avLst/>
          </a:prstGeom>
        </p:spPr>
      </p:pic>
    </p:spTree>
    <p:custDataLst>
      <p:tags r:id="rId1"/>
    </p:custDataLst>
    <p:extLst>
      <p:ext uri="{BB962C8B-B14F-4D97-AF65-F5344CB8AC3E}">
        <p14:creationId xmlns:p14="http://schemas.microsoft.com/office/powerpoint/2010/main" val="2975934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298341"/>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err="1">
                <a:solidFill>
                  <a:srgbClr val="0070C0"/>
                </a:solidFill>
                <a:latin typeface="+mj-lt"/>
                <a:hlinkClick r:id="rId4"/>
              </a:rPr>
              <a:t>Andarge</a:t>
            </a:r>
            <a:r>
              <a:rPr lang="en-US" sz="4000" dirty="0">
                <a:solidFill>
                  <a:srgbClr val="0070C0"/>
                </a:solidFill>
                <a:latin typeface="+mj-lt"/>
                <a:hlinkClick r:id="rId4"/>
              </a:rPr>
              <a:t> et al. (2023)</a:t>
            </a:r>
            <a:endParaRPr lang="en-US" sz="4000" dirty="0">
              <a:solidFill>
                <a:srgbClr val="0070C0"/>
              </a:solidFill>
              <a:latin typeface="+mj-lt"/>
            </a:endParaRPr>
          </a:p>
        </p:txBody>
      </p:sp>
      <p:sp>
        <p:nvSpPr>
          <p:cNvPr id="2" name="TextBox 1">
            <a:extLst>
              <a:ext uri="{FF2B5EF4-FFF2-40B4-BE49-F238E27FC236}">
                <a16:creationId xmlns:a16="http://schemas.microsoft.com/office/drawing/2014/main" id="{A8DCDD1E-B023-F13D-06F0-43516C60B056}"/>
              </a:ext>
            </a:extLst>
          </p:cNvPr>
          <p:cNvSpPr txBox="1"/>
          <p:nvPr/>
        </p:nvSpPr>
        <p:spPr>
          <a:xfrm>
            <a:off x="596472" y="2879855"/>
            <a:ext cx="2568521" cy="2082237"/>
          </a:xfrm>
          <a:prstGeom prst="rect">
            <a:avLst/>
          </a:prstGeom>
          <a:noFill/>
          <a:effectLst/>
        </p:spPr>
        <p:txBody>
          <a:bodyPr wrap="square" rtlCol="0">
            <a:spAutoFit/>
          </a:bodyPr>
          <a:lstStyle/>
          <a:p>
            <a:pPr>
              <a:lnSpc>
                <a:spcPct val="125000"/>
              </a:lnSpc>
            </a:pPr>
            <a:r>
              <a:rPr lang="en-US" sz="2100" dirty="0"/>
              <a:t>Some odd-looking Lorenz curves. </a:t>
            </a:r>
          </a:p>
          <a:p>
            <a:pPr>
              <a:lnSpc>
                <a:spcPct val="125000"/>
              </a:lnSpc>
            </a:pPr>
            <a:endParaRPr lang="en-US" sz="2100" dirty="0"/>
          </a:p>
          <a:p>
            <a:pPr>
              <a:lnSpc>
                <a:spcPct val="125000"/>
              </a:lnSpc>
            </a:pPr>
            <a:r>
              <a:rPr lang="en-US" sz="2100" dirty="0"/>
              <a:t>What’s going on here?</a:t>
            </a:r>
          </a:p>
        </p:txBody>
      </p:sp>
      <p:pic>
        <p:nvPicPr>
          <p:cNvPr id="6" name="Picture 5">
            <a:extLst>
              <a:ext uri="{FF2B5EF4-FFF2-40B4-BE49-F238E27FC236}">
                <a16:creationId xmlns:a16="http://schemas.microsoft.com/office/drawing/2014/main" id="{4D57712F-FDBA-8334-4217-461F5A08DA2D}"/>
              </a:ext>
            </a:extLst>
          </p:cNvPr>
          <p:cNvPicPr>
            <a:picLocks noChangeAspect="1"/>
          </p:cNvPicPr>
          <p:nvPr/>
        </p:nvPicPr>
        <p:blipFill>
          <a:blip r:embed="rId5"/>
          <a:stretch>
            <a:fillRect/>
          </a:stretch>
        </p:blipFill>
        <p:spPr>
          <a:xfrm>
            <a:off x="3390623" y="1861439"/>
            <a:ext cx="3848117" cy="4489470"/>
          </a:xfrm>
          <a:prstGeom prst="rect">
            <a:avLst/>
          </a:prstGeom>
        </p:spPr>
      </p:pic>
      <p:pic>
        <p:nvPicPr>
          <p:cNvPr id="8" name="Picture 7">
            <a:extLst>
              <a:ext uri="{FF2B5EF4-FFF2-40B4-BE49-F238E27FC236}">
                <a16:creationId xmlns:a16="http://schemas.microsoft.com/office/drawing/2014/main" id="{B9350257-32B1-1905-49F6-C3225DE9B19C}"/>
              </a:ext>
            </a:extLst>
          </p:cNvPr>
          <p:cNvPicPr>
            <a:picLocks noChangeAspect="1"/>
          </p:cNvPicPr>
          <p:nvPr/>
        </p:nvPicPr>
        <p:blipFill>
          <a:blip r:embed="rId6"/>
          <a:stretch>
            <a:fillRect/>
          </a:stretch>
        </p:blipFill>
        <p:spPr>
          <a:xfrm>
            <a:off x="7238739" y="1887184"/>
            <a:ext cx="3959691" cy="4469029"/>
          </a:xfrm>
          <a:prstGeom prst="rect">
            <a:avLst/>
          </a:prstGeom>
        </p:spPr>
      </p:pic>
    </p:spTree>
    <p:custDataLst>
      <p:tags r:id="rId1"/>
    </p:custDataLst>
    <p:extLst>
      <p:ext uri="{BB962C8B-B14F-4D97-AF65-F5344CB8AC3E}">
        <p14:creationId xmlns:p14="http://schemas.microsoft.com/office/powerpoint/2010/main" val="405195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527734"/>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rgbClr val="0070C0"/>
                </a:solidFill>
                <a:latin typeface="+mj-lt"/>
              </a:rPr>
              <a:t>Next class</a:t>
            </a:r>
          </a:p>
          <a:p>
            <a:pPr algn="ctr"/>
            <a:endParaRPr lang="en-US" dirty="0">
              <a:solidFill>
                <a:srgbClr val="0070C0"/>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603872" y="1905506"/>
            <a:ext cx="10755528" cy="4213141"/>
          </a:xfrm>
          <a:prstGeom prst="rect">
            <a:avLst/>
          </a:prstGeom>
          <a:noFill/>
          <a:effectLst/>
        </p:spPr>
        <p:txBody>
          <a:bodyPr wrap="square" rtlCol="0">
            <a:spAutoFit/>
          </a:bodyPr>
          <a:lstStyle/>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Have a nice weekend. Your </a:t>
            </a:r>
            <a:r>
              <a:rPr lang="en-US" sz="2400" b="1" u="sng" dirty="0">
                <a:cs typeface="Calibri Light" panose="020F0302020204030204" pitchFamily="34" charset="0"/>
              </a:rPr>
              <a:t>third case study is due October 29</a:t>
            </a:r>
            <a:r>
              <a:rPr lang="en-US" sz="2400" b="1" u="sng" baseline="30000" dirty="0">
                <a:cs typeface="Calibri Light" panose="020F0302020204030204" pitchFamily="34" charset="0"/>
              </a:rPr>
              <a:t>th</a:t>
            </a:r>
            <a:r>
              <a:rPr lang="en-US" sz="2400" dirty="0">
                <a:cs typeface="Calibri Light" panose="020F0302020204030204" pitchFamily="34" charset="0"/>
              </a:rPr>
              <a:t>. It is a simple coding assignment, but some might have issues downloading the requisite R packages. Let me or </a:t>
            </a:r>
            <a:r>
              <a:rPr lang="en-US" sz="2400" dirty="0" err="1">
                <a:cs typeface="Calibri Light" panose="020F0302020204030204" pitchFamily="34" charset="0"/>
              </a:rPr>
              <a:t>Yagmur</a:t>
            </a:r>
            <a:r>
              <a:rPr lang="en-US" sz="2400" dirty="0">
                <a:cs typeface="Calibri Light" panose="020F0302020204030204" pitchFamily="34" charset="0"/>
              </a:rPr>
              <a:t> know if you’re facing difficulty with the script. </a:t>
            </a:r>
          </a:p>
          <a:p>
            <a:pPr>
              <a:lnSpc>
                <a:spcPct val="125000"/>
              </a:lnSpc>
            </a:pPr>
            <a:endParaRPr lang="en-US" sz="2400" dirty="0">
              <a:cs typeface="Calibri Light" panose="020F0302020204030204" pitchFamily="34" charset="0"/>
            </a:endParaRPr>
          </a:p>
          <a:p>
            <a:pPr>
              <a:lnSpc>
                <a:spcPct val="125000"/>
              </a:lnSpc>
            </a:pPr>
            <a:r>
              <a:rPr lang="en-US" sz="2400" dirty="0">
                <a:cs typeface="Calibri Light" panose="020F0302020204030204" pitchFamily="34" charset="0"/>
              </a:rPr>
              <a:t>Next Monday Professor </a:t>
            </a:r>
            <a:r>
              <a:rPr lang="en-US" sz="2400" dirty="0" err="1">
                <a:cs typeface="Calibri Light" panose="020F0302020204030204" pitchFamily="34" charset="0"/>
              </a:rPr>
              <a:t>Theising</a:t>
            </a:r>
            <a:r>
              <a:rPr lang="en-US" sz="2400" dirty="0">
                <a:cs typeface="Calibri Light" panose="020F0302020204030204" pitchFamily="34" charset="0"/>
              </a:rPr>
              <a:t> will review content for the midterm on Wednesday, October 18</a:t>
            </a:r>
            <a:r>
              <a:rPr lang="en-US" sz="2400" baseline="30000" dirty="0">
                <a:cs typeface="Calibri Light" panose="020F0302020204030204" pitchFamily="34" charset="0"/>
              </a:rPr>
              <a:t>th</a:t>
            </a:r>
            <a:r>
              <a:rPr lang="en-US" sz="2400" dirty="0">
                <a:cs typeface="Calibri Light" panose="020F0302020204030204" pitchFamily="34" charset="0"/>
              </a:rPr>
              <a:t>. </a:t>
            </a:r>
          </a:p>
          <a:p>
            <a:pPr lvl="1">
              <a:lnSpc>
                <a:spcPct val="125000"/>
              </a:lnSpc>
            </a:pPr>
            <a:endParaRPr lang="en-US" sz="2400" dirty="0">
              <a:cs typeface="Calibri Light" panose="020F0302020204030204" pitchFamily="34" charset="0"/>
            </a:endParaRPr>
          </a:p>
          <a:p>
            <a:pPr lvl="1">
              <a:lnSpc>
                <a:spcPct val="125000"/>
              </a:lnSpc>
            </a:pPr>
            <a:endParaRPr lang="en-US" sz="2400" dirty="0">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24406"/>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Justice40 Initiative</a:t>
            </a:r>
          </a:p>
        </p:txBody>
      </p:sp>
      <p:pic>
        <p:nvPicPr>
          <p:cNvPr id="4" name="Picture 3">
            <a:extLst>
              <a:ext uri="{FF2B5EF4-FFF2-40B4-BE49-F238E27FC236}">
                <a16:creationId xmlns:a16="http://schemas.microsoft.com/office/drawing/2014/main" id="{BEABE00A-5E73-4D04-8BD5-AFF3FBE86AD9}"/>
              </a:ext>
            </a:extLst>
          </p:cNvPr>
          <p:cNvPicPr>
            <a:picLocks noChangeAspect="1"/>
          </p:cNvPicPr>
          <p:nvPr/>
        </p:nvPicPr>
        <p:blipFill>
          <a:blip r:embed="rId4"/>
          <a:stretch>
            <a:fillRect/>
          </a:stretch>
        </p:blipFill>
        <p:spPr>
          <a:xfrm>
            <a:off x="5792776" y="2471888"/>
            <a:ext cx="6399224" cy="2569767"/>
          </a:xfrm>
          <a:prstGeom prst="rect">
            <a:avLst/>
          </a:prstGeom>
        </p:spPr>
      </p:pic>
      <p:pic>
        <p:nvPicPr>
          <p:cNvPr id="8" name="Picture 7">
            <a:extLst>
              <a:ext uri="{FF2B5EF4-FFF2-40B4-BE49-F238E27FC236}">
                <a16:creationId xmlns:a16="http://schemas.microsoft.com/office/drawing/2014/main" id="{DC1227DE-9D7A-49BE-A9B3-ED7938798878}"/>
              </a:ext>
            </a:extLst>
          </p:cNvPr>
          <p:cNvPicPr>
            <a:picLocks noChangeAspect="1"/>
          </p:cNvPicPr>
          <p:nvPr/>
        </p:nvPicPr>
        <p:blipFill>
          <a:blip r:embed="rId5"/>
          <a:stretch>
            <a:fillRect/>
          </a:stretch>
        </p:blipFill>
        <p:spPr>
          <a:xfrm>
            <a:off x="379116" y="2039814"/>
            <a:ext cx="5413659" cy="3625727"/>
          </a:xfrm>
          <a:prstGeom prst="rect">
            <a:avLst/>
          </a:prstGeom>
        </p:spPr>
      </p:pic>
      <p:sp>
        <p:nvSpPr>
          <p:cNvPr id="10" name="TextBox 9">
            <a:extLst>
              <a:ext uri="{FF2B5EF4-FFF2-40B4-BE49-F238E27FC236}">
                <a16:creationId xmlns:a16="http://schemas.microsoft.com/office/drawing/2014/main" id="{C72CC826-3BCB-42A2-B729-79F6BD4660A4}"/>
              </a:ext>
            </a:extLst>
          </p:cNvPr>
          <p:cNvSpPr txBox="1"/>
          <p:nvPr/>
        </p:nvSpPr>
        <p:spPr>
          <a:xfrm>
            <a:off x="379116" y="5733479"/>
            <a:ext cx="5413659" cy="646331"/>
          </a:xfrm>
          <a:prstGeom prst="rect">
            <a:avLst/>
          </a:prstGeom>
          <a:noFill/>
        </p:spPr>
        <p:txBody>
          <a:bodyPr wrap="square" rtlCol="0">
            <a:spAutoFit/>
          </a:bodyPr>
          <a:lstStyle/>
          <a:p>
            <a:r>
              <a:rPr lang="en-US" dirty="0"/>
              <a:t>Figure: Disadvantaged communities in Southern Louisiana according to CEJST (</a:t>
            </a:r>
            <a:r>
              <a:rPr lang="en-US" dirty="0">
                <a:hlinkClick r:id="rId6"/>
              </a:rPr>
              <a:t>link to tool</a:t>
            </a:r>
            <a:r>
              <a:rPr lang="en-US" dirty="0"/>
              <a:t>). </a:t>
            </a:r>
          </a:p>
        </p:txBody>
      </p:sp>
    </p:spTree>
    <p:custDataLst>
      <p:tags r:id="rId1"/>
    </p:custDataLst>
    <p:extLst>
      <p:ext uri="{BB962C8B-B14F-4D97-AF65-F5344CB8AC3E}">
        <p14:creationId xmlns:p14="http://schemas.microsoft.com/office/powerpoint/2010/main" val="292736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61017" y="1878203"/>
            <a:ext cx="10469965" cy="3289811"/>
          </a:xfrm>
          <a:prstGeom prst="rect">
            <a:avLst/>
          </a:prstGeom>
          <a:noFill/>
          <a:effectLst/>
        </p:spPr>
        <p:txBody>
          <a:bodyPr wrap="square" rtlCol="0">
            <a:spAutoFit/>
          </a:bodyPr>
          <a:lstStyle/>
          <a:p>
            <a:pPr>
              <a:lnSpc>
                <a:spcPct val="125000"/>
              </a:lnSpc>
            </a:pPr>
            <a:r>
              <a:rPr lang="en-US" sz="2400" dirty="0">
                <a:cs typeface="Calibri Light" panose="020F0302020204030204" pitchFamily="34" charset="0"/>
              </a:rPr>
              <a:t>An EJ analysis documents baseline conditions such as pre-existing exposure, cumulative impacts, and distribution of health impacts over population groups with heightened socioeconomic vulnerability. </a:t>
            </a:r>
          </a:p>
          <a:p>
            <a:pPr>
              <a:lnSpc>
                <a:spcPct val="125000"/>
              </a:lnSpc>
            </a:pPr>
            <a:endParaRPr lang="en-US" sz="2400" dirty="0">
              <a:cs typeface="Calibri Light" panose="020F0302020204030204" pitchFamily="34" charset="0"/>
            </a:endParaRPr>
          </a:p>
          <a:p>
            <a:pPr>
              <a:lnSpc>
                <a:spcPct val="125000"/>
              </a:lnSpc>
            </a:pPr>
            <a:r>
              <a:rPr lang="en-US" sz="2400" dirty="0"/>
              <a:t>An EJ analysis is distinct from distributional analysis:</a:t>
            </a:r>
          </a:p>
          <a:p>
            <a:pPr marL="800100" lvl="1" indent="-342900">
              <a:lnSpc>
                <a:spcPct val="125000"/>
              </a:lnSpc>
              <a:buFont typeface="Wingdings" panose="05000000000000000000" pitchFamily="2" charset="2"/>
              <a:buChar char="Ø"/>
            </a:pPr>
            <a:r>
              <a:rPr lang="en-US" sz="2400" dirty="0">
                <a:cs typeface="Calibri Light" panose="020F0302020204030204" pitchFamily="34" charset="0"/>
              </a:rPr>
              <a:t>Distributional analysis is an evaluation of incidence of benefits or costs by different members of society (often income quintiles) </a:t>
            </a:r>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466740" y="0"/>
            <a:ext cx="7225748" cy="128737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4000" dirty="0">
                <a:solidFill>
                  <a:srgbClr val="0070C0"/>
                </a:solidFill>
                <a:latin typeface="+mj-lt"/>
              </a:rPr>
              <a:t>What is an EJ Analysis?</a:t>
            </a:r>
          </a:p>
        </p:txBody>
      </p:sp>
    </p:spTree>
    <p:custDataLst>
      <p:tags r:id="rId1"/>
    </p:custDataLst>
    <p:extLst>
      <p:ext uri="{BB962C8B-B14F-4D97-AF65-F5344CB8AC3E}">
        <p14:creationId xmlns:p14="http://schemas.microsoft.com/office/powerpoint/2010/main" val="385981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62674" y="2379067"/>
            <a:ext cx="7033879" cy="3449406"/>
          </a:xfrm>
          <a:prstGeom prst="rect">
            <a:avLst/>
          </a:prstGeom>
          <a:noFill/>
          <a:effectLst/>
        </p:spPr>
        <p:txBody>
          <a:bodyPr wrap="square" rtlCol="0">
            <a:spAutoFit/>
          </a:bodyPr>
          <a:lstStyle/>
          <a:p>
            <a:r>
              <a:rPr lang="en-US" sz="2000" dirty="0"/>
              <a:t>EPA’s </a:t>
            </a:r>
            <a:r>
              <a:rPr lang="en-US" sz="2000" i="1" dirty="0">
                <a:hlinkClick r:id="rId4"/>
              </a:rPr>
              <a:t>Technical Guidance for EJ Analysis</a:t>
            </a:r>
            <a:r>
              <a:rPr lang="en-US" sz="2000" dirty="0"/>
              <a:t>:</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Underwent extensive internal review by all program offices, public comment, and peer review by EPA’s Science Advisory Board. </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Finalized in 2016 but never properly implemented.</a:t>
            </a:r>
          </a:p>
          <a:p>
            <a:pPr marL="800100" lvl="1" indent="-342900">
              <a:lnSpc>
                <a:spcPct val="125000"/>
              </a:lnSpc>
              <a:buFont typeface="Wingdings" panose="05000000000000000000" pitchFamily="2" charset="2"/>
              <a:buChar char="§"/>
            </a:pPr>
            <a:r>
              <a:rPr lang="en-US" sz="2000" dirty="0">
                <a:cs typeface="Calibri Light" panose="020F0302020204030204" pitchFamily="34" charset="0"/>
              </a:rPr>
              <a:t>Outlines approaches for risk assessors and economists to evaluate EJ concerns for significant policy actions</a:t>
            </a:r>
          </a:p>
          <a:p>
            <a:pPr marL="1257300" lvl="2" indent="-342900">
              <a:lnSpc>
                <a:spcPct val="125000"/>
              </a:lnSpc>
              <a:buFont typeface="Wingdings" panose="05000000000000000000" pitchFamily="2" charset="2"/>
              <a:buChar char="Ø"/>
            </a:pPr>
            <a:r>
              <a:rPr lang="en-US" sz="2000" dirty="0">
                <a:cs typeface="Calibri Light" panose="020F0302020204030204" pitchFamily="34" charset="0"/>
              </a:rPr>
              <a:t>2022 Strategic Goal to have EJ Analyses in at least 80% of significant policy actions.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466740" y="0"/>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Guidelines for EJ Analysis</a:t>
            </a:r>
          </a:p>
        </p:txBody>
      </p:sp>
      <p:pic>
        <p:nvPicPr>
          <p:cNvPr id="2" name="Picture 1">
            <a:extLst>
              <a:ext uri="{FF2B5EF4-FFF2-40B4-BE49-F238E27FC236}">
                <a16:creationId xmlns:a16="http://schemas.microsoft.com/office/drawing/2014/main" id="{F680D7F4-CEA3-3AA5-168F-D3CA1B6D6BE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842739" y="1394374"/>
            <a:ext cx="3957710" cy="4839144"/>
          </a:xfrm>
          <a:prstGeom prst="rect">
            <a:avLst/>
          </a:prstGeom>
        </p:spPr>
      </p:pic>
    </p:spTree>
    <p:custDataLst>
      <p:tags r:id="rId1"/>
    </p:custDataLst>
    <p:extLst>
      <p:ext uri="{BB962C8B-B14F-4D97-AF65-F5344CB8AC3E}">
        <p14:creationId xmlns:p14="http://schemas.microsoft.com/office/powerpoint/2010/main" val="307993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842970" y="1955945"/>
            <a:ext cx="10506060" cy="4293483"/>
          </a:xfrm>
          <a:prstGeom prst="rect">
            <a:avLst/>
          </a:prstGeom>
          <a:noFill/>
          <a:effectLst/>
        </p:spPr>
        <p:txBody>
          <a:bodyPr wrap="square" rtlCol="0">
            <a:spAutoFit/>
          </a:bodyPr>
          <a:lstStyle/>
          <a:p>
            <a:pPr>
              <a:lnSpc>
                <a:spcPct val="125000"/>
              </a:lnSpc>
            </a:pPr>
            <a:r>
              <a:rPr lang="en-US" sz="2800" dirty="0"/>
              <a:t>An EJ Analysis seeks to answer three questions: </a:t>
            </a:r>
          </a:p>
          <a:p>
            <a:pPr marL="971550" lvl="1" indent="-514350">
              <a:lnSpc>
                <a:spcPct val="125000"/>
              </a:lnSpc>
              <a:buFont typeface="+mj-lt"/>
              <a:buAutoNum type="arabicParenR"/>
            </a:pPr>
            <a:r>
              <a:rPr lang="en-US" sz="2800" dirty="0"/>
              <a:t>Is there evidence of potential EJ concerns in the baseline for population groups of concern? </a:t>
            </a:r>
          </a:p>
          <a:p>
            <a:pPr marL="971550" lvl="1" indent="-514350">
              <a:lnSpc>
                <a:spcPct val="125000"/>
              </a:lnSpc>
              <a:buFont typeface="+mj-lt"/>
              <a:buAutoNum type="arabicParenR"/>
            </a:pPr>
            <a:r>
              <a:rPr lang="en-US" sz="2800" dirty="0"/>
              <a:t>Do the regulatory option(s) under consideration affect the potential EJ concern? </a:t>
            </a:r>
          </a:p>
          <a:p>
            <a:pPr marL="971550" lvl="1" indent="-514350">
              <a:lnSpc>
                <a:spcPct val="125000"/>
              </a:lnSpc>
              <a:buFont typeface="+mj-lt"/>
              <a:buAutoNum type="arabicParenR"/>
            </a:pPr>
            <a:r>
              <a:rPr lang="en-US" sz="2800" dirty="0"/>
              <a:t>Do the regulatory option(s) under consideration exacerbate or mitigate EJ concerns relative to the baseline? </a:t>
            </a:r>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Goals of EJ Analysis</a:t>
            </a:r>
          </a:p>
        </p:txBody>
      </p:sp>
    </p:spTree>
    <p:custDataLst>
      <p:tags r:id="rId1"/>
    </p:custDataLst>
    <p:extLst>
      <p:ext uri="{BB962C8B-B14F-4D97-AF65-F5344CB8AC3E}">
        <p14:creationId xmlns:p14="http://schemas.microsoft.com/office/powerpoint/2010/main" val="1619095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466740" y="2166960"/>
            <a:ext cx="10506060" cy="1061829"/>
          </a:xfrm>
          <a:prstGeom prst="rect">
            <a:avLst/>
          </a:prstGeom>
          <a:noFill/>
          <a:effectLst/>
        </p:spPr>
        <p:txBody>
          <a:bodyPr wrap="square" rtlCol="0">
            <a:spAutoFit/>
          </a:bodyPr>
          <a:lstStyle/>
          <a:p>
            <a:pPr>
              <a:lnSpc>
                <a:spcPct val="125000"/>
              </a:lnSpc>
            </a:pPr>
            <a:endParaRPr lang="en-US" sz="2800" dirty="0"/>
          </a:p>
          <a:p>
            <a:pPr lvl="1"/>
            <a:endParaRPr lang="en-US" sz="2800" dirty="0"/>
          </a:p>
        </p:txBody>
      </p:sp>
      <p:sp>
        <p:nvSpPr>
          <p:cNvPr id="5" name="Title 2">
            <a:extLst>
              <a:ext uri="{FF2B5EF4-FFF2-40B4-BE49-F238E27FC236}">
                <a16:creationId xmlns:a16="http://schemas.microsoft.com/office/drawing/2014/main" id="{DC8AD1DD-1768-8A68-6801-EE7E29F8D235}"/>
              </a:ext>
            </a:extLst>
          </p:cNvPr>
          <p:cNvSpPr txBox="1">
            <a:spLocks/>
          </p:cNvSpPr>
          <p:nvPr/>
        </p:nvSpPr>
        <p:spPr>
          <a:xfrm>
            <a:off x="2483126" y="-375139"/>
            <a:ext cx="7225748" cy="177311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rgbClr val="0070C0"/>
                </a:solidFill>
                <a:latin typeface="+mj-lt"/>
              </a:rPr>
              <a:t>Key Terms: Potential EJ Concern</a:t>
            </a:r>
          </a:p>
        </p:txBody>
      </p:sp>
      <p:pic>
        <p:nvPicPr>
          <p:cNvPr id="3" name="Picture 2">
            <a:extLst>
              <a:ext uri="{FF2B5EF4-FFF2-40B4-BE49-F238E27FC236}">
                <a16:creationId xmlns:a16="http://schemas.microsoft.com/office/drawing/2014/main" id="{8DC7250A-3449-D7EA-2423-12441D6F31CF}"/>
              </a:ext>
            </a:extLst>
          </p:cNvPr>
          <p:cNvPicPr>
            <a:picLocks noChangeAspect="1"/>
          </p:cNvPicPr>
          <p:nvPr/>
        </p:nvPicPr>
        <p:blipFill>
          <a:blip r:embed="rId4"/>
          <a:stretch>
            <a:fillRect/>
          </a:stretch>
        </p:blipFill>
        <p:spPr>
          <a:xfrm>
            <a:off x="1157287" y="2657662"/>
            <a:ext cx="9877425" cy="1943100"/>
          </a:xfrm>
          <a:prstGeom prst="rect">
            <a:avLst/>
          </a:prstGeom>
        </p:spPr>
      </p:pic>
      <p:cxnSp>
        <p:nvCxnSpPr>
          <p:cNvPr id="4" name="Straight Arrow Connector 3">
            <a:extLst>
              <a:ext uri="{FF2B5EF4-FFF2-40B4-BE49-F238E27FC236}">
                <a16:creationId xmlns:a16="http://schemas.microsoft.com/office/drawing/2014/main" id="{94E71C82-E589-4A50-84D5-76C526B5BE0B}"/>
              </a:ext>
            </a:extLst>
          </p:cNvPr>
          <p:cNvCxnSpPr>
            <a:cxnSpLocks/>
          </p:cNvCxnSpPr>
          <p:nvPr/>
        </p:nvCxnSpPr>
        <p:spPr>
          <a:xfrm flipV="1">
            <a:off x="4551485" y="4003088"/>
            <a:ext cx="0" cy="109369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66AC9A-C128-B100-5188-5A917B163960}"/>
              </a:ext>
            </a:extLst>
          </p:cNvPr>
          <p:cNvCxnSpPr>
            <a:cxnSpLocks/>
          </p:cNvCxnSpPr>
          <p:nvPr/>
        </p:nvCxnSpPr>
        <p:spPr>
          <a:xfrm flipH="1">
            <a:off x="9333735" y="2552154"/>
            <a:ext cx="375139" cy="460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D6AD5C-A2AA-C7F0-BFCD-A6F1C5B8D4E5}"/>
              </a:ext>
            </a:extLst>
          </p:cNvPr>
          <p:cNvSpPr/>
          <p:nvPr/>
        </p:nvSpPr>
        <p:spPr>
          <a:xfrm>
            <a:off x="9716774" y="1958577"/>
            <a:ext cx="1317938" cy="646331"/>
          </a:xfrm>
          <a:prstGeom prst="rect">
            <a:avLst/>
          </a:prstGeom>
        </p:spPr>
        <p:txBody>
          <a:bodyPr wrap="square">
            <a:spAutoFit/>
          </a:bodyPr>
          <a:lstStyle/>
          <a:p>
            <a:r>
              <a:rPr lang="en-US" b="1" dirty="0">
                <a:solidFill>
                  <a:srgbClr val="FF0000"/>
                </a:solidFill>
              </a:rPr>
              <a:t>Procedural</a:t>
            </a:r>
          </a:p>
          <a:p>
            <a:r>
              <a:rPr lang="en-US" b="1" dirty="0">
                <a:solidFill>
                  <a:srgbClr val="FF0000"/>
                </a:solidFill>
              </a:rPr>
              <a:t>Justice</a:t>
            </a:r>
          </a:p>
        </p:txBody>
      </p:sp>
      <p:sp>
        <p:nvSpPr>
          <p:cNvPr id="12" name="Rectangle 11">
            <a:extLst>
              <a:ext uri="{FF2B5EF4-FFF2-40B4-BE49-F238E27FC236}">
                <a16:creationId xmlns:a16="http://schemas.microsoft.com/office/drawing/2014/main" id="{0CD3CC23-BA4B-85C1-4799-BB050EF56C99}"/>
              </a:ext>
            </a:extLst>
          </p:cNvPr>
          <p:cNvSpPr/>
          <p:nvPr/>
        </p:nvSpPr>
        <p:spPr>
          <a:xfrm>
            <a:off x="4101309" y="5091464"/>
            <a:ext cx="1317938" cy="646331"/>
          </a:xfrm>
          <a:prstGeom prst="rect">
            <a:avLst/>
          </a:prstGeom>
        </p:spPr>
        <p:txBody>
          <a:bodyPr wrap="square">
            <a:spAutoFit/>
          </a:bodyPr>
          <a:lstStyle/>
          <a:p>
            <a:r>
              <a:rPr lang="en-US" b="1" dirty="0">
                <a:solidFill>
                  <a:srgbClr val="0070C0"/>
                </a:solidFill>
              </a:rPr>
              <a:t>Distributive</a:t>
            </a:r>
          </a:p>
          <a:p>
            <a:r>
              <a:rPr lang="en-US" b="1" dirty="0">
                <a:solidFill>
                  <a:srgbClr val="0070C0"/>
                </a:solidFill>
              </a:rPr>
              <a:t>Justice</a:t>
            </a:r>
          </a:p>
        </p:txBody>
      </p:sp>
    </p:spTree>
    <p:custDataLst>
      <p:tags r:id="rId1"/>
    </p:custDataLst>
    <p:extLst>
      <p:ext uri="{BB962C8B-B14F-4D97-AF65-F5344CB8AC3E}">
        <p14:creationId xmlns:p14="http://schemas.microsoft.com/office/powerpoint/2010/main" val="2130293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cords_x0020_Date xmlns="5f673250-e621-4d8c-8222-6957cd74bac4" xsi:nil="true"/>
    <Records_x0020_Status xmlns="5f673250-e621-4d8c-8222-6957cd74bac4">Pending</Records_x0020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E6DDD6AE71FE41B3551CA7CB3BB323" ma:contentTypeVersion="12" ma:contentTypeDescription="Create a new document." ma:contentTypeScope="" ma:versionID="1830ec327bf26134b679931c7b85aca8">
  <xsd:schema xmlns:xsd="http://www.w3.org/2001/XMLSchema" xmlns:xs="http://www.w3.org/2001/XMLSchema" xmlns:p="http://schemas.microsoft.com/office/2006/metadata/properties" xmlns:ns3="5f673250-e621-4d8c-8222-6957cd74bac4" xmlns:ns4="dec97c55-cf48-4ada-8d84-074764f6c65f" targetNamespace="http://schemas.microsoft.com/office/2006/metadata/properties" ma:root="true" ma:fieldsID="d7d1548a940b8c46f962edccd35c966d" ns3:_="" ns4:_="">
    <xsd:import namespace="5f673250-e621-4d8c-8222-6957cd74bac4"/>
    <xsd:import namespace="dec97c55-cf48-4ada-8d84-074764f6c65f"/>
    <xsd:element name="properties">
      <xsd:complexType>
        <xsd:sequence>
          <xsd:element name="documentManagement">
            <xsd:complexType>
              <xsd:all>
                <xsd:element ref="ns3:Records_x0020_Status" minOccurs="0"/>
                <xsd:element ref="ns3:Records_x0020_Date" minOccurs="0"/>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673250-e621-4d8c-8222-6957cd74bac4" elementFormDefault="qualified">
    <xsd:import namespace="http://schemas.microsoft.com/office/2006/documentManagement/types"/>
    <xsd:import namespace="http://schemas.microsoft.com/office/infopath/2007/PartnerControls"/>
    <xsd:element name="Records_x0020_Status" ma:index="8" nillable="true" ma:displayName="Records Status" ma:default="Pending" ma:internalName="Records_x0020_Status">
      <xsd:simpleType>
        <xsd:restriction base="dms:Text"/>
      </xsd:simpleType>
    </xsd:element>
    <xsd:element name="Records_x0020_Date" ma:index="9" nillable="true" ma:displayName="Records Date" ma:hidden="true" ma:internalName="Records_x0020_Date">
      <xsd:simpleType>
        <xsd:restriction base="dms:DateTime"/>
      </xsd:simpleType>
    </xsd:element>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c97c55-cf48-4ada-8d84-074764f6c65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AB1172-2AA2-4137-9386-4D6C0120D34E}">
  <ds:schemaRefs>
    <ds:schemaRef ds:uri="http://schemas.microsoft.com/office/2006/metadata/properties"/>
    <ds:schemaRef ds:uri="5f673250-e621-4d8c-8222-6957cd74bac4"/>
    <ds:schemaRef ds:uri="http://schemas.microsoft.com/office/2006/documentManagement/types"/>
    <ds:schemaRef ds:uri="http://schemas.openxmlformats.org/package/2006/metadata/core-properties"/>
    <ds:schemaRef ds:uri="http://www.w3.org/XML/1998/namespace"/>
    <ds:schemaRef ds:uri="dec97c55-cf48-4ada-8d84-074764f6c65f"/>
    <ds:schemaRef ds:uri="http://purl.org/dc/term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B5462646-3E15-489C-BAC2-E9FF10FE6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673250-e621-4d8c-8222-6957cd74bac4"/>
    <ds:schemaRef ds:uri="dec97c55-cf48-4ada-8d84-074764f6c6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B18AB1-5277-4EDB-81D6-76832B20A2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35193</TotalTime>
  <Words>2493</Words>
  <Application>Microsoft Office PowerPoint</Application>
  <PresentationFormat>Widescreen</PresentationFormat>
  <Paragraphs>388</Paragraphs>
  <Slides>47</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Times New Roman</vt:lpstr>
      <vt:lpstr>Wingdings</vt:lpstr>
      <vt:lpstr>Presentation</vt:lpstr>
      <vt:lpstr>PowerPoint Presentation</vt:lpstr>
      <vt:lpstr>PowerPoint Presentation</vt:lpstr>
      <vt:lpstr>Part 1: Foundations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EJ Analysis Informs Regulatory Design</vt:lpstr>
      <vt:lpstr>Part 2: Analytic Considerations</vt:lpstr>
      <vt:lpstr>PowerPoint Presentation</vt:lpstr>
      <vt:lpstr>PowerPoint Presentation</vt:lpstr>
      <vt:lpstr>PowerPoint Presentation</vt:lpstr>
      <vt:lpstr>PowerPoint Presentation</vt:lpstr>
      <vt:lpstr>PowerPoint Presentation</vt:lpstr>
      <vt:lpstr>PowerPoint Presentation</vt:lpstr>
      <vt:lpstr>Part 3: Example EJ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Retrospective Studies of EJ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Austin, Wes</cp:lastModifiedBy>
  <cp:revision>889</cp:revision>
  <dcterms:created xsi:type="dcterms:W3CDTF">2018-08-24T16:58:07Z</dcterms:created>
  <dcterms:modified xsi:type="dcterms:W3CDTF">2023-10-11T17:35:24Z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0x0101005DE6DDD6AE71FE41B3551CA7CB3BB323</vt:lpwstr>
  </property>
</Properties>
</file>